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tags/tag1.xml" ContentType="application/vnd.openxmlformats-officedocument.presentationml.tags+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8"/>
  </p:notesMasterIdLst>
  <p:sldIdLst>
    <p:sldId id="256" r:id="rId2"/>
    <p:sldId id="292" r:id="rId3"/>
    <p:sldId id="293" r:id="rId4"/>
    <p:sldId id="277" r:id="rId5"/>
    <p:sldId id="390" r:id="rId6"/>
    <p:sldId id="511" r:id="rId7"/>
    <p:sldId id="512" r:id="rId8"/>
    <p:sldId id="513" r:id="rId9"/>
    <p:sldId id="514" r:id="rId10"/>
    <p:sldId id="283" r:id="rId11"/>
    <p:sldId id="282" r:id="rId12"/>
    <p:sldId id="478" r:id="rId13"/>
    <p:sldId id="479" r:id="rId14"/>
    <p:sldId id="298" r:id="rId15"/>
    <p:sldId id="323" r:id="rId16"/>
    <p:sldId id="348" r:id="rId17"/>
    <p:sldId id="413" r:id="rId18"/>
    <p:sldId id="347" r:id="rId19"/>
    <p:sldId id="515" r:id="rId20"/>
    <p:sldId id="517" r:id="rId21"/>
    <p:sldId id="516" r:id="rId22"/>
    <p:sldId id="455" r:id="rId23"/>
    <p:sldId id="485" r:id="rId24"/>
    <p:sldId id="467" r:id="rId25"/>
    <p:sldId id="316" r:id="rId26"/>
    <p:sldId id="486" r:id="rId27"/>
    <p:sldId id="456" r:id="rId28"/>
    <p:sldId id="458" r:id="rId29"/>
    <p:sldId id="469" r:id="rId30"/>
    <p:sldId id="450" r:id="rId31"/>
    <p:sldId id="487" r:id="rId32"/>
    <p:sldId id="488" r:id="rId33"/>
    <p:sldId id="451" r:id="rId34"/>
    <p:sldId id="495" r:id="rId35"/>
    <p:sldId id="494" r:id="rId36"/>
    <p:sldId id="461" r:id="rId37"/>
    <p:sldId id="496" r:id="rId38"/>
    <p:sldId id="497" r:id="rId39"/>
    <p:sldId id="468" r:id="rId40"/>
    <p:sldId id="462" r:id="rId41"/>
    <p:sldId id="498" r:id="rId42"/>
    <p:sldId id="499" r:id="rId43"/>
    <p:sldId id="522" r:id="rId44"/>
    <p:sldId id="452" r:id="rId45"/>
    <p:sldId id="500" r:id="rId46"/>
    <p:sldId id="501" r:id="rId47"/>
    <p:sldId id="523" r:id="rId48"/>
    <p:sldId id="472" r:id="rId49"/>
    <p:sldId id="502" r:id="rId50"/>
    <p:sldId id="425" r:id="rId51"/>
    <p:sldId id="426" r:id="rId52"/>
    <p:sldId id="428" r:id="rId53"/>
    <p:sldId id="429" r:id="rId54"/>
    <p:sldId id="430" r:id="rId55"/>
    <p:sldId id="524" r:id="rId56"/>
    <p:sldId id="435" r:id="rId57"/>
    <p:sldId id="519" r:id="rId58"/>
    <p:sldId id="520" r:id="rId59"/>
    <p:sldId id="475" r:id="rId60"/>
    <p:sldId id="481" r:id="rId61"/>
    <p:sldId id="440" r:id="rId62"/>
    <p:sldId id="509" r:id="rId63"/>
    <p:sldId id="510" r:id="rId64"/>
    <p:sldId id="471" r:id="rId65"/>
    <p:sldId id="441" r:id="rId66"/>
    <p:sldId id="470" r:id="rId67"/>
    <p:sldId id="442" r:id="rId68"/>
    <p:sldId id="445" r:id="rId69"/>
    <p:sldId id="446" r:id="rId70"/>
    <p:sldId id="447" r:id="rId71"/>
    <p:sldId id="424" r:id="rId72"/>
    <p:sldId id="416" r:id="rId73"/>
    <p:sldId id="506" r:id="rId74"/>
    <p:sldId id="431" r:id="rId75"/>
    <p:sldId id="432" r:id="rId76"/>
    <p:sldId id="433" r:id="rId77"/>
    <p:sldId id="434" r:id="rId78"/>
    <p:sldId id="437" r:id="rId79"/>
    <p:sldId id="476" r:id="rId80"/>
    <p:sldId id="438" r:id="rId81"/>
    <p:sldId id="477" r:id="rId82"/>
    <p:sldId id="436" r:id="rId83"/>
    <p:sldId id="439" r:id="rId84"/>
    <p:sldId id="302" r:id="rId85"/>
    <p:sldId id="335" r:id="rId86"/>
    <p:sldId id="334" r:id="rId87"/>
    <p:sldId id="325" r:id="rId88"/>
    <p:sldId id="285" r:id="rId89"/>
    <p:sldId id="422" r:id="rId90"/>
    <p:sldId id="278" r:id="rId91"/>
    <p:sldId id="276" r:id="rId92"/>
    <p:sldId id="275" r:id="rId93"/>
    <p:sldId id="273" r:id="rId94"/>
    <p:sldId id="491" r:id="rId95"/>
    <p:sldId id="464" r:id="rId96"/>
    <p:sldId id="466"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F8C"/>
    <a:srgbClr val="00FF00"/>
    <a:srgbClr val="00B000"/>
    <a:srgbClr val="00B900"/>
    <a:srgbClr val="FF23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47"/>
    <p:restoredTop sz="95921"/>
  </p:normalViewPr>
  <p:slideViewPr>
    <p:cSldViewPr snapToGrid="0" snapToObjects="1">
      <p:cViewPr>
        <p:scale>
          <a:sx n="110" d="100"/>
          <a:sy n="110" d="100"/>
        </p:scale>
        <p:origin x="416" y="2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5B4B89-EEB5-E740-957B-7068BCC87B8C}" type="datetimeFigureOut">
              <a:rPr lang="en-US" smtClean="0"/>
              <a:t>10/12/22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54D3F9-1471-384F-80A3-73EE4297A39C}" type="slidenum">
              <a:rPr lang="en-US" smtClean="0"/>
              <a:t>‹#›</a:t>
            </a:fld>
            <a:endParaRPr lang="en-US"/>
          </a:p>
        </p:txBody>
      </p:sp>
    </p:spTree>
    <p:extLst>
      <p:ext uri="{BB962C8B-B14F-4D97-AF65-F5344CB8AC3E}">
        <p14:creationId xmlns:p14="http://schemas.microsoft.com/office/powerpoint/2010/main" val="719144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masterclass.com/articles/learn-about-depth-of-field-in-photography"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a:t>
            </a:r>
          </a:p>
          <a:p>
            <a:r>
              <a:rPr lang="en-US" dirty="0"/>
              <a:t>Today I will be talking about a set of work that reveals a novel generalization between verbal judgments and perceptual discrimination of 3D space  </a:t>
            </a:r>
          </a:p>
        </p:txBody>
      </p:sp>
      <p:sp>
        <p:nvSpPr>
          <p:cNvPr id="4" name="Slide Number Placeholder 3"/>
          <p:cNvSpPr>
            <a:spLocks noGrp="1"/>
          </p:cNvSpPr>
          <p:nvPr>
            <p:ph type="sldNum" sz="quarter" idx="5"/>
          </p:nvPr>
        </p:nvSpPr>
        <p:spPr/>
        <p:txBody>
          <a:bodyPr/>
          <a:lstStyle/>
          <a:p>
            <a:fld id="{BE54D3F9-1471-384F-80A3-73EE4297A39C}" type="slidenum">
              <a:rPr lang="en-US" smtClean="0"/>
              <a:t>1</a:t>
            </a:fld>
            <a:endParaRPr lang="en-US"/>
          </a:p>
        </p:txBody>
      </p:sp>
    </p:spTree>
    <p:extLst>
      <p:ext uri="{BB962C8B-B14F-4D97-AF65-F5344CB8AC3E}">
        <p14:creationId xmlns:p14="http://schemas.microsoft.com/office/powerpoint/2010/main" val="3437783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I mentioned previously, often times we only get a fleeting glimpse of our environment - so the next step is to quantify the speed of extraction for these cues.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Particularly, the question is what cues are available at short durations?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study investigated what happens when angular declination is rendered non-informative by suspending ball targets at eye level.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Participants completed a blind walking task to a target, and it was found that at short durations performance suffered when angular declination was not available. However with longer viewing durations sensitivity was able to bounce back. This is presumably because other cues became available and could support depth perception.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10</a:t>
            </a:fld>
            <a:endParaRPr lang="en-US"/>
          </a:p>
        </p:txBody>
      </p:sp>
    </p:spTree>
    <p:extLst>
      <p:ext uri="{BB962C8B-B14F-4D97-AF65-F5344CB8AC3E}">
        <p14:creationId xmlns:p14="http://schemas.microsoft.com/office/powerpoint/2010/main" val="4174151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work in picture perception have focused on how adjusting global features impacts depth perception. Here however we are interested in sensitivity to depth in a variety of natural scenes.</a:t>
            </a:r>
          </a:p>
          <a:p>
            <a:r>
              <a:rPr lang="en-US" dirty="0"/>
              <a:t>This is our first goal. </a:t>
            </a:r>
          </a:p>
          <a:p>
            <a:endParaRPr lang="en-US" dirty="0"/>
          </a:p>
          <a:p>
            <a:endParaRPr lang="en-US" dirty="0"/>
          </a:p>
          <a:p>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r>
              <a:rPr lang="en-US" dirty="0"/>
              <a:t>To be able to generalize we need to keep focal length constant </a:t>
            </a:r>
            <a:r>
              <a:rPr lang="en-US" dirty="0">
                <a:sym typeface="Wingdings" pitchFamily="2" charset="2"/>
              </a:rPr>
              <a:t> benefit to our study </a:t>
            </a: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 picture perception (unstated assumption) </a:t>
            </a:r>
          </a:p>
          <a:p>
            <a:pPr marL="628650" lvl="1" indent="-171450">
              <a:buFontTx/>
              <a:buChar char="-"/>
            </a:pPr>
            <a:r>
              <a:rPr lang="en-US" dirty="0">
                <a:sym typeface="Wingdings" pitchFamily="2" charset="2"/>
              </a:rPr>
              <a:t>Cues that we use in the real world that operate in pictures </a:t>
            </a:r>
          </a:p>
          <a:p>
            <a:pPr marL="628650" lvl="1" indent="-171450">
              <a:buFontTx/>
              <a:buChar char="-"/>
            </a:pPr>
            <a:r>
              <a:rPr lang="en-US" dirty="0">
                <a:sym typeface="Wingdings" pitchFamily="2" charset="2"/>
              </a:rPr>
              <a:t>Oculomotor cues are flat </a:t>
            </a:r>
          </a:p>
          <a:p>
            <a:pPr marL="628650" lvl="1" indent="-171450">
              <a:buFontTx/>
              <a:buChar char="-"/>
            </a:pPr>
            <a:r>
              <a:rPr lang="en-US" dirty="0">
                <a:sym typeface="Wingdings" pitchFamily="2" charset="2"/>
              </a:rPr>
              <a:t>Pictorial cues are informative, we just don’t know the weighting and the timing </a:t>
            </a:r>
          </a:p>
          <a:p>
            <a:pPr marL="628650" lvl="1" indent="-171450">
              <a:buFontTx/>
              <a:buChar char="-"/>
            </a:pPr>
            <a:endParaRPr lang="en-US" dirty="0">
              <a:sym typeface="Wingdings" pitchFamily="2" charset="2"/>
            </a:endParaRPr>
          </a:p>
          <a:p>
            <a:pPr marL="628650" lvl="1" indent="-171450">
              <a:buFontTx/>
              <a:buChar char="-"/>
            </a:pPr>
            <a:endParaRPr lang="en-US" dirty="0">
              <a:sym typeface="Wingdings" pitchFamily="2" charset="2"/>
            </a:endParaRPr>
          </a:p>
          <a:p>
            <a:pPr marL="171450" lvl="0" indent="-171450">
              <a:buFontTx/>
              <a:buChar char="-"/>
            </a:pPr>
            <a:r>
              <a:rPr lang="en-US" dirty="0">
                <a:sym typeface="Wingdings" pitchFamily="2" charset="2"/>
              </a:rPr>
              <a:t>Lots of heterogeneity in scenes</a:t>
            </a:r>
          </a:p>
          <a:p>
            <a:pPr marL="628650" lvl="1" indent="-171450">
              <a:buFontTx/>
              <a:buChar char="-"/>
            </a:pPr>
            <a:r>
              <a:rPr lang="en-US" dirty="0">
                <a:sym typeface="Wingdings" pitchFamily="2" charset="2"/>
              </a:rPr>
              <a:t>Its not that one cue is likely dominant across all scenes, it’s a distribution </a:t>
            </a:r>
          </a:p>
          <a:p>
            <a:pPr marL="628650" lvl="1" indent="-171450">
              <a:buFontTx/>
              <a:buChar char="-"/>
            </a:pPr>
            <a:r>
              <a:rPr lang="en-US" dirty="0">
                <a:sym typeface="Wingdings" pitchFamily="2" charset="2"/>
              </a:rPr>
              <a:t>Mutually constrained cues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at this point - we have all the pieces of the puzzle but we don’t know how they fit together yet.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11</a:t>
            </a:fld>
            <a:endParaRPr lang="en-US"/>
          </a:p>
        </p:txBody>
      </p:sp>
    </p:spTree>
    <p:extLst>
      <p:ext uri="{BB962C8B-B14F-4D97-AF65-F5344CB8AC3E}">
        <p14:creationId xmlns:p14="http://schemas.microsoft.com/office/powerpoint/2010/main" val="1709791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second aim is to see how consistent these spatial judgments are across tasks.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12</a:t>
            </a:fld>
            <a:endParaRPr lang="en-US"/>
          </a:p>
        </p:txBody>
      </p:sp>
    </p:spTree>
    <p:extLst>
      <p:ext uri="{BB962C8B-B14F-4D97-AF65-F5344CB8AC3E}">
        <p14:creationId xmlns:p14="http://schemas.microsoft.com/office/powerpoint/2010/main" val="3058085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13</a:t>
            </a:fld>
            <a:endParaRPr lang="en-US"/>
          </a:p>
        </p:txBody>
      </p:sp>
    </p:spTree>
    <p:extLst>
      <p:ext uri="{BB962C8B-B14F-4D97-AF65-F5344CB8AC3E}">
        <p14:creationId xmlns:p14="http://schemas.microsoft.com/office/powerpoint/2010/main" val="959669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SUN-RGBD Database </a:t>
            </a:r>
          </a:p>
          <a:p>
            <a:pPr marL="171450" indent="-171450">
              <a:buFontTx/>
              <a:buChar char="-"/>
            </a:pPr>
            <a:r>
              <a:rPr lang="en-US" sz="1200" kern="1200" dirty="0">
                <a:solidFill>
                  <a:schemeClr val="tx1"/>
                </a:solidFill>
                <a:effectLst/>
                <a:latin typeface="+mn-lt"/>
                <a:ea typeface="+mn-ea"/>
                <a:cs typeface="+mn-cs"/>
              </a:rPr>
              <a:t>Diverse scenes </a:t>
            </a:r>
          </a:p>
          <a:p>
            <a:pPr marL="171450" indent="-171450">
              <a:buFontTx/>
              <a:buChar char="-"/>
            </a:pPr>
            <a:r>
              <a:rPr lang="en-US" sz="1200" kern="1200" dirty="0">
                <a:solidFill>
                  <a:schemeClr val="tx1"/>
                </a:solidFill>
                <a:effectLst/>
                <a:latin typeface="+mn-lt"/>
                <a:ea typeface="+mn-ea"/>
                <a:cs typeface="+mn-cs"/>
              </a:rPr>
              <a:t>Familiar scenes </a:t>
            </a:r>
          </a:p>
          <a:p>
            <a:pPr marL="171450" indent="-171450">
              <a:buFontTx/>
              <a:buChar char="-"/>
            </a:pPr>
            <a:r>
              <a:rPr lang="en-US" sz="1200" kern="1200" dirty="0">
                <a:solidFill>
                  <a:schemeClr val="tx1"/>
                </a:solidFill>
                <a:effectLst/>
                <a:latin typeface="+mn-lt"/>
                <a:ea typeface="+mn-ea"/>
                <a:cs typeface="+mn-cs"/>
              </a:rPr>
              <a:t>Ground truth depth </a:t>
            </a:r>
          </a:p>
          <a:p>
            <a:pPr marL="171450" indent="-171450">
              <a:buFontTx/>
              <a:buChar char="-"/>
            </a:pPr>
            <a:r>
              <a:rPr lang="en-US" sz="1200" kern="1200" dirty="0">
                <a:solidFill>
                  <a:schemeClr val="tx1"/>
                </a:solidFill>
                <a:effectLst/>
                <a:latin typeface="+mn-lt"/>
                <a:ea typeface="+mn-ea"/>
                <a:cs typeface="+mn-cs"/>
              </a:rPr>
              <a:t>Object segmentation annotations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are using the SUN-RGBD database to get </a:t>
            </a:r>
          </a:p>
          <a:p>
            <a:pPr marL="171450" indent="-171450">
              <a:buFontTx/>
              <a:buChar char="-"/>
            </a:pPr>
            <a:r>
              <a:rPr lang="en-US" sz="1200" kern="1200" dirty="0">
                <a:solidFill>
                  <a:schemeClr val="tx1"/>
                </a:solidFill>
                <a:effectLst/>
                <a:latin typeface="+mn-lt"/>
                <a:ea typeface="+mn-ea"/>
                <a:cs typeface="+mn-cs"/>
              </a:rPr>
              <a:t>Distance judgements in real world scenes </a:t>
            </a:r>
          </a:p>
          <a:p>
            <a:pPr marL="171450" indent="-171450">
              <a:buFontTx/>
              <a:buChar char="-"/>
            </a:pPr>
            <a:r>
              <a:rPr lang="en-US" sz="1200" kern="1200" dirty="0">
                <a:solidFill>
                  <a:schemeClr val="tx1"/>
                </a:solidFill>
                <a:effectLst/>
                <a:latin typeface="+mn-lt"/>
                <a:ea typeface="+mn-ea"/>
                <a:cs typeface="+mn-cs"/>
              </a:rPr>
              <a:t>And test depth cue correlations with distance judgements </a:t>
            </a:r>
          </a:p>
          <a:p>
            <a:pPr marL="171450" indent="-171450">
              <a:buFontTx/>
              <a:buChar cha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did extensive pilot testing to make sure that it is possible to get reliable depth estimates from this database. So for all the endeavors I will detail in the rest of my talk, all the stimuli are from this great database.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All 10,355 images in this dataset were taken with RGB-D sensors that obtain 3D metrics as well as detailed annotations (2D &amp; 3D) for the objects and rooms. Optimal depth map quality was accomplished by taking short videos as well as multiple frames to build the depth map. Each image in the dataset has all 2D polygons segmented and annotated by object, 3D bounding boxes, and 3D polygons for room layout.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images are robust in scene diversity and have ground-truth depth tagged making them ideal for an investigation of depth cues in natural scenes.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14</a:t>
            </a:fld>
            <a:endParaRPr lang="en-US"/>
          </a:p>
        </p:txBody>
      </p:sp>
    </p:spTree>
    <p:extLst>
      <p:ext uri="{BB962C8B-B14F-4D97-AF65-F5344CB8AC3E}">
        <p14:creationId xmlns:p14="http://schemas.microsoft.com/office/powerpoint/2010/main" val="22939719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/Users/</a:t>
            </a:r>
            <a:r>
              <a:rPr lang="en-US" dirty="0" err="1"/>
              <a:t>prachimahableshwarkar</a:t>
            </a:r>
            <a:r>
              <a:rPr lang="en-US" dirty="0"/>
              <a:t>/Documents/GW/2019-2020/code/SUNRGBD/kv2/kinect2data/000080_2014-05-14_21-36-38_260595134347_rgbf000132-resize</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15</a:t>
            </a:fld>
            <a:endParaRPr lang="en-US"/>
          </a:p>
        </p:txBody>
      </p:sp>
    </p:spTree>
    <p:extLst>
      <p:ext uri="{BB962C8B-B14F-4D97-AF65-F5344CB8AC3E}">
        <p14:creationId xmlns:p14="http://schemas.microsoft.com/office/powerpoint/2010/main" val="2359591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are looking at pictured scenes, its incredibly important to consider camera parameters like focal length. </a:t>
            </a:r>
          </a:p>
          <a:p>
            <a:endParaRPr lang="en-US" dirty="0"/>
          </a:p>
          <a:p>
            <a:r>
              <a:rPr lang="en-US" dirty="0"/>
              <a:t>Focal length determines how much of a scene is captured in an image. The difference in field of view can drastically alter depth judgements. Consider the two images on the bottom - you are likely to get drastically different judgements of depth to that water fountain because of the field of view and perspective. </a:t>
            </a:r>
          </a:p>
          <a:p>
            <a:endParaRPr lang="en-US" dirty="0"/>
          </a:p>
          <a:p>
            <a:r>
              <a:rPr lang="en-US" dirty="0"/>
              <a:t>For this reason – ACCURACY is not a good metric when considering performance. Instead sensitivity to depth and bias are more indicative of ability. </a:t>
            </a:r>
          </a:p>
          <a:p>
            <a:endParaRPr lang="en-US" dirty="0"/>
          </a:p>
          <a:p>
            <a:r>
              <a:rPr lang="en-US" dirty="0"/>
              <a:t>All SUN-RGBD images had the same focal length, so there was no concern that this image feature would interact with performance. </a:t>
            </a:r>
          </a:p>
          <a:p>
            <a:endParaRPr lang="en-US" dirty="0"/>
          </a:p>
          <a:p>
            <a:endParaRPr lang="en-US" dirty="0"/>
          </a:p>
          <a:p>
            <a:endParaRPr lang="en-US" dirty="0"/>
          </a:p>
          <a:p>
            <a:endParaRPr lang="en-US" dirty="0"/>
          </a:p>
          <a:p>
            <a:r>
              <a:rPr lang="en-US" dirty="0"/>
              <a:t>___________________________________________________________________________________________________________________________________________________________________________________________</a:t>
            </a:r>
          </a:p>
          <a:p>
            <a:r>
              <a:rPr lang="en-US" dirty="0"/>
              <a:t>Cues are not exactly </a:t>
            </a:r>
            <a:r>
              <a:rPr lang="en-US" dirty="0" err="1"/>
              <a:t>thhe</a:t>
            </a:r>
            <a:r>
              <a:rPr lang="en-US" dirty="0"/>
              <a:t> same between real world and picture </a:t>
            </a:r>
          </a:p>
          <a:p>
            <a:endParaRPr lang="en-US" dirty="0"/>
          </a:p>
          <a:p>
            <a:r>
              <a:rPr lang="en-US" dirty="0"/>
              <a:t>http://</a:t>
            </a:r>
            <a:r>
              <a:rPr lang="en-US" dirty="0" err="1"/>
              <a:t>www.outdoorphotoacademy.com</a:t>
            </a:r>
            <a:r>
              <a:rPr lang="en-US" dirty="0"/>
              <a:t>/focal-lengths/</a:t>
            </a:r>
          </a:p>
          <a:p>
            <a:endParaRPr lang="en-US" dirty="0"/>
          </a:p>
          <a:p>
            <a:endParaRPr lang="en-US" dirty="0"/>
          </a:p>
          <a:p>
            <a:r>
              <a:rPr lang="en-US" dirty="0"/>
              <a:t>SUN-RGBD all had same focal length </a:t>
            </a:r>
          </a:p>
          <a:p>
            <a:endParaRPr lang="en-US" dirty="0"/>
          </a:p>
          <a:p>
            <a:r>
              <a:rPr lang="en-US" dirty="0"/>
              <a:t>Lead into why ACCURACY is not as interesting as sensitivity and bias </a:t>
            </a:r>
          </a:p>
          <a:p>
            <a:endParaRPr lang="en-US" dirty="0"/>
          </a:p>
          <a:p>
            <a:endParaRPr lang="en-US" dirty="0"/>
          </a:p>
          <a:p>
            <a:pPr fontAlgn="base"/>
            <a:r>
              <a:rPr lang="en-US" dirty="0"/>
              <a:t>Field of view. Focal length determines how much of a scene is captured in an image. Shorter focal length lenses are called wide-angle lenses because they allow you to get a wider field of view in one image. Lenses with long focal lengths are called telephoto lenses, and have a smaller field of view.</a:t>
            </a:r>
          </a:p>
          <a:p>
            <a:pPr fontAlgn="base"/>
            <a:r>
              <a:rPr lang="en-US" dirty="0"/>
              <a:t>Depth of field. Lenses with long focal lengths tend to have a </a:t>
            </a:r>
            <a:r>
              <a:rPr lang="en-US" u="sng" dirty="0">
                <a:hlinkClick r:id="rId3"/>
              </a:rPr>
              <a:t>shallow depth of field</a:t>
            </a:r>
            <a:r>
              <a:rPr lang="en-US" dirty="0"/>
              <a:t>, which means they can focus in on small objects (even faraway ones) at specific distances. Meanwhile, lenses with short focal lengths have a larger depth of field, which enables them to get a wider range of elements in focus.</a:t>
            </a:r>
          </a:p>
          <a:p>
            <a:pPr fontAlgn="base"/>
            <a:r>
              <a:rPr lang="en-US" dirty="0"/>
              <a:t>Perspective. Focal length can also change the perspective and scale of your images. A lens with a shorter focal length “expands” perspective, giving the appearance of more space between the elements in your photo. Meanwhile, telephoto lenses tend to stack elements in the frame together to “compress” perspective.</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16</a:t>
            </a:fld>
            <a:endParaRPr lang="en-US"/>
          </a:p>
        </p:txBody>
      </p:sp>
    </p:spTree>
    <p:extLst>
      <p:ext uri="{BB962C8B-B14F-4D97-AF65-F5344CB8AC3E}">
        <p14:creationId xmlns:p14="http://schemas.microsoft.com/office/powerpoint/2010/main" val="26453530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17</a:t>
            </a:fld>
            <a:endParaRPr lang="en-US"/>
          </a:p>
        </p:txBody>
      </p:sp>
    </p:spTree>
    <p:extLst>
      <p:ext uri="{BB962C8B-B14F-4D97-AF65-F5344CB8AC3E}">
        <p14:creationId xmlns:p14="http://schemas.microsoft.com/office/powerpoint/2010/main" val="89434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Taking advantage of Mechanical Turk to get a LOT more data than most depth perception studies get. We cannot walk people through 192 different scenes, so this method affords us the ability to sample across a wide array of scenes and get enough data from each person that we can derive sensitivity on a participant by participant basis.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18</a:t>
            </a:fld>
            <a:endParaRPr lang="en-US"/>
          </a:p>
        </p:txBody>
      </p:sp>
    </p:spTree>
    <p:extLst>
      <p:ext uri="{BB962C8B-B14F-4D97-AF65-F5344CB8AC3E}">
        <p14:creationId xmlns:p14="http://schemas.microsoft.com/office/powerpoint/2010/main" val="2295155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very careful counterbalancing for the trial sequence that each participant saw. </a:t>
            </a:r>
          </a:p>
          <a:p>
            <a:pPr marL="228600" indent="-228600">
              <a:buAutoNum type="arabicPeriod"/>
            </a:pPr>
            <a:r>
              <a:rPr lang="en-US" dirty="0"/>
              <a:t>A </a:t>
            </a:r>
            <a:r>
              <a:rPr lang="en-US" dirty="0" err="1"/>
              <a:t>latin</a:t>
            </a:r>
            <a:r>
              <a:rPr lang="en-US" dirty="0"/>
              <a:t> square method was used to control for trial order effects – this figure give a good quick explanation of it (each color appears in each cell) </a:t>
            </a:r>
          </a:p>
          <a:p>
            <a:pPr marL="685800" lvl="1" indent="-228600">
              <a:buAutoNum type="arabicPeriod"/>
            </a:pPr>
            <a:r>
              <a:rPr lang="en-US" dirty="0"/>
              <a:t>Fun fact this is used in sudoku!</a:t>
            </a:r>
          </a:p>
          <a:p>
            <a:pPr marL="228600" lvl="0" indent="-228600">
              <a:buAutoNum type="arabicPeriod"/>
            </a:pPr>
            <a:r>
              <a:rPr lang="en-US" dirty="0"/>
              <a:t>The range of depth of the targets was balanced across 1m-5m</a:t>
            </a:r>
          </a:p>
          <a:p>
            <a:pPr marL="228600" lvl="0" indent="-228600">
              <a:buAutoNum type="arabicPeriod"/>
            </a:pPr>
            <a:r>
              <a:rPr lang="en-US" dirty="0"/>
              <a:t>There was no image repetition so that participants</a:t>
            </a:r>
          </a:p>
          <a:p>
            <a:endParaRPr lang="en-US" dirty="0"/>
          </a:p>
          <a:p>
            <a:r>
              <a:rPr lang="en-US" dirty="0"/>
              <a:t>This process was particularly important since we are interested in understanding how features in the image drive behavior – so we needed to rule out all other possible factors </a:t>
            </a:r>
          </a:p>
        </p:txBody>
      </p:sp>
      <p:sp>
        <p:nvSpPr>
          <p:cNvPr id="4" name="Slide Number Placeholder 3"/>
          <p:cNvSpPr>
            <a:spLocks noGrp="1"/>
          </p:cNvSpPr>
          <p:nvPr>
            <p:ph type="sldNum" sz="quarter" idx="5"/>
          </p:nvPr>
        </p:nvSpPr>
        <p:spPr/>
        <p:txBody>
          <a:bodyPr/>
          <a:lstStyle/>
          <a:p>
            <a:fld id="{BE54D3F9-1471-384F-80A3-73EE4297A39C}" type="slidenum">
              <a:rPr lang="en-US" smtClean="0"/>
              <a:t>19</a:t>
            </a:fld>
            <a:endParaRPr lang="en-US"/>
          </a:p>
        </p:txBody>
      </p:sp>
    </p:spTree>
    <p:extLst>
      <p:ext uri="{BB962C8B-B14F-4D97-AF65-F5344CB8AC3E}">
        <p14:creationId xmlns:p14="http://schemas.microsoft.com/office/powerpoint/2010/main" val="3904999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By spatial judgments I am referring to depth perception.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Depth perception is linked to </a:t>
            </a:r>
          </a:p>
          <a:p>
            <a:r>
              <a:rPr lang="en-US" sz="1200" kern="1200" dirty="0">
                <a:solidFill>
                  <a:schemeClr val="tx1"/>
                </a:solidFill>
                <a:effectLst/>
                <a:latin typeface="+mn-lt"/>
                <a:ea typeface="+mn-ea"/>
                <a:cs typeface="+mn-cs"/>
              </a:rPr>
              <a:t>1. Ability to localize objects in the environment</a:t>
            </a:r>
          </a:p>
          <a:p>
            <a:r>
              <a:rPr lang="en-US" sz="1200" kern="1200" dirty="0">
                <a:solidFill>
                  <a:schemeClr val="tx1"/>
                </a:solidFill>
                <a:effectLst/>
                <a:latin typeface="+mn-lt"/>
                <a:ea typeface="+mn-ea"/>
                <a:cs typeface="+mn-cs"/>
              </a:rPr>
              <a:t>2. Navigation </a:t>
            </a:r>
          </a:p>
          <a:p>
            <a:r>
              <a:rPr lang="en-US" sz="1200" kern="1200" dirty="0">
                <a:solidFill>
                  <a:schemeClr val="tx1"/>
                </a:solidFill>
                <a:effectLst/>
                <a:latin typeface="+mn-lt"/>
                <a:ea typeface="+mn-ea"/>
                <a:cs typeface="+mn-cs"/>
              </a:rPr>
              <a:t>3. Reaching, throwing, grasping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Requires a reliable and stable percept of depth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do not always get a long glimpse of our environment - so we have to be able to effectively represent depth relatively quickly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Errors can be made in fast moving situations like driving, - or even with age and neurological disorders.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this reason it is important to be able to quantify, understand, and predict these errors.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Applications</a:t>
            </a:r>
          </a:p>
          <a:p>
            <a:r>
              <a:rPr lang="en-US" sz="1200" kern="1200" dirty="0">
                <a:solidFill>
                  <a:schemeClr val="tx1"/>
                </a:solidFill>
                <a:effectLst/>
                <a:latin typeface="+mn-lt"/>
                <a:ea typeface="+mn-ea"/>
                <a:cs typeface="+mn-cs"/>
              </a:rPr>
              <a:t>1. Training (VR immersion - military, clinical) </a:t>
            </a:r>
          </a:p>
          <a:p>
            <a:r>
              <a:rPr lang="en-US" sz="1200" kern="1200" dirty="0">
                <a:solidFill>
                  <a:schemeClr val="tx1"/>
                </a:solidFill>
                <a:effectLst/>
                <a:latin typeface="+mn-lt"/>
                <a:ea typeface="+mn-ea"/>
                <a:cs typeface="+mn-cs"/>
              </a:rPr>
              <a:t>2. Applied settings - occupations where people have to interface with data to make rapid depth judgements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Understanding the depth perception mechanism can enable us to optimize trainings as well as human interfaces for precise depth judgements. </a:t>
            </a:r>
          </a:p>
        </p:txBody>
      </p:sp>
      <p:sp>
        <p:nvSpPr>
          <p:cNvPr id="4" name="Slide Number Placeholder 3"/>
          <p:cNvSpPr>
            <a:spLocks noGrp="1"/>
          </p:cNvSpPr>
          <p:nvPr>
            <p:ph type="sldNum" sz="quarter" idx="5"/>
          </p:nvPr>
        </p:nvSpPr>
        <p:spPr/>
        <p:txBody>
          <a:bodyPr/>
          <a:lstStyle/>
          <a:p>
            <a:fld id="{BE54D3F9-1471-384F-80A3-73EE4297A39C}" type="slidenum">
              <a:rPr lang="en-US" smtClean="0"/>
              <a:t>2</a:t>
            </a:fld>
            <a:endParaRPr lang="en-US"/>
          </a:p>
        </p:txBody>
      </p:sp>
    </p:spTree>
    <p:extLst>
      <p:ext uri="{BB962C8B-B14F-4D97-AF65-F5344CB8AC3E}">
        <p14:creationId xmlns:p14="http://schemas.microsoft.com/office/powerpoint/2010/main" val="3418582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very careful counterbalancing for the trial sequence that each participant saw. </a:t>
            </a:r>
          </a:p>
          <a:p>
            <a:pPr marL="228600" indent="-228600">
              <a:buAutoNum type="arabicPeriod"/>
            </a:pPr>
            <a:r>
              <a:rPr lang="en-US" dirty="0"/>
              <a:t>A </a:t>
            </a:r>
            <a:r>
              <a:rPr lang="en-US" dirty="0" err="1"/>
              <a:t>latin</a:t>
            </a:r>
            <a:r>
              <a:rPr lang="en-US" dirty="0"/>
              <a:t> square method was used to control for trial order effects – this figure give a good quick explanation of it (each color appears in each cell) </a:t>
            </a:r>
          </a:p>
          <a:p>
            <a:pPr marL="685800" lvl="1" indent="-228600">
              <a:buAutoNum type="arabicPeriod"/>
            </a:pPr>
            <a:r>
              <a:rPr lang="en-US" dirty="0"/>
              <a:t>Fun fact this is used in sudoku!</a:t>
            </a:r>
          </a:p>
          <a:p>
            <a:pPr marL="228600" lvl="0" indent="-228600">
              <a:buAutoNum type="arabicPeriod"/>
            </a:pPr>
            <a:r>
              <a:rPr lang="en-US" dirty="0"/>
              <a:t>The range of depth of the targets was balanced across 1m-5m</a:t>
            </a:r>
          </a:p>
          <a:p>
            <a:pPr marL="228600" lvl="0" indent="-228600">
              <a:buAutoNum type="arabicPeriod"/>
            </a:pPr>
            <a:r>
              <a:rPr lang="en-US" dirty="0"/>
              <a:t>There was no image repetition so that participants</a:t>
            </a:r>
          </a:p>
          <a:p>
            <a:endParaRPr lang="en-US" dirty="0"/>
          </a:p>
          <a:p>
            <a:r>
              <a:rPr lang="en-US" dirty="0"/>
              <a:t>This process was particularly important since we are interested in understanding how features in the image drive behavior – so we needed to rule out all other possible factors </a:t>
            </a:r>
          </a:p>
        </p:txBody>
      </p:sp>
      <p:sp>
        <p:nvSpPr>
          <p:cNvPr id="4" name="Slide Number Placeholder 3"/>
          <p:cNvSpPr>
            <a:spLocks noGrp="1"/>
          </p:cNvSpPr>
          <p:nvPr>
            <p:ph type="sldNum" sz="quarter" idx="5"/>
          </p:nvPr>
        </p:nvSpPr>
        <p:spPr/>
        <p:txBody>
          <a:bodyPr/>
          <a:lstStyle/>
          <a:p>
            <a:fld id="{BE54D3F9-1471-384F-80A3-73EE4297A39C}" type="slidenum">
              <a:rPr lang="en-US" smtClean="0"/>
              <a:t>20</a:t>
            </a:fld>
            <a:endParaRPr lang="en-US"/>
          </a:p>
        </p:txBody>
      </p:sp>
    </p:spTree>
    <p:extLst>
      <p:ext uri="{BB962C8B-B14F-4D97-AF65-F5344CB8AC3E}">
        <p14:creationId xmlns:p14="http://schemas.microsoft.com/office/powerpoint/2010/main" val="608819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very careful counterbalancing for the trial sequence that each participant saw. </a:t>
            </a:r>
          </a:p>
          <a:p>
            <a:pPr marL="228600" indent="-228600">
              <a:buAutoNum type="arabicPeriod"/>
            </a:pPr>
            <a:r>
              <a:rPr lang="en-US" dirty="0"/>
              <a:t>A </a:t>
            </a:r>
            <a:r>
              <a:rPr lang="en-US" dirty="0" err="1"/>
              <a:t>latin</a:t>
            </a:r>
            <a:r>
              <a:rPr lang="en-US" dirty="0"/>
              <a:t> square method was used to control for trial order effects – this figure give a good quick explanation of it (each color appears in each cell) </a:t>
            </a:r>
          </a:p>
          <a:p>
            <a:pPr marL="685800" lvl="1" indent="-228600">
              <a:buAutoNum type="arabicPeriod"/>
            </a:pPr>
            <a:r>
              <a:rPr lang="en-US" dirty="0"/>
              <a:t>Fun fact this is used in sudoku!</a:t>
            </a:r>
          </a:p>
          <a:p>
            <a:pPr marL="228600" lvl="0" indent="-228600">
              <a:buAutoNum type="arabicPeriod"/>
            </a:pPr>
            <a:r>
              <a:rPr lang="en-US" dirty="0"/>
              <a:t>The range of depth of the targets was balanced across 1m-5m</a:t>
            </a:r>
          </a:p>
          <a:p>
            <a:pPr marL="228600" lvl="0" indent="-228600">
              <a:buAutoNum type="arabicPeriod"/>
            </a:pPr>
            <a:r>
              <a:rPr lang="en-US" dirty="0"/>
              <a:t>There was no image repetition so that participants</a:t>
            </a:r>
          </a:p>
          <a:p>
            <a:endParaRPr lang="en-US" dirty="0"/>
          </a:p>
          <a:p>
            <a:r>
              <a:rPr lang="en-US" dirty="0"/>
              <a:t>This process was particularly important since we are interested in understanding how features in the image drive behavior – so we needed to rule out all other possible factors </a:t>
            </a:r>
          </a:p>
          <a:p>
            <a:endParaRPr lang="en-US" dirty="0"/>
          </a:p>
          <a:p>
            <a:r>
              <a:rPr lang="en-US" dirty="0"/>
              <a:t>https://</a:t>
            </a:r>
            <a:r>
              <a:rPr lang="en-US" dirty="0" err="1"/>
              <a:t>manclswx.com</a:t>
            </a:r>
            <a:r>
              <a:rPr lang="en-US" dirty="0"/>
              <a:t>/talks/latin_squares_2019.html</a:t>
            </a:r>
          </a:p>
        </p:txBody>
      </p:sp>
      <p:sp>
        <p:nvSpPr>
          <p:cNvPr id="4" name="Slide Number Placeholder 3"/>
          <p:cNvSpPr>
            <a:spLocks noGrp="1"/>
          </p:cNvSpPr>
          <p:nvPr>
            <p:ph type="sldNum" sz="quarter" idx="5"/>
          </p:nvPr>
        </p:nvSpPr>
        <p:spPr/>
        <p:txBody>
          <a:bodyPr/>
          <a:lstStyle/>
          <a:p>
            <a:fld id="{BE54D3F9-1471-384F-80A3-73EE4297A39C}" type="slidenum">
              <a:rPr lang="en-US" smtClean="0"/>
              <a:t>21</a:t>
            </a:fld>
            <a:endParaRPr lang="en-US"/>
          </a:p>
        </p:txBody>
      </p:sp>
    </p:spTree>
    <p:extLst>
      <p:ext uri="{BB962C8B-B14F-4D97-AF65-F5344CB8AC3E}">
        <p14:creationId xmlns:p14="http://schemas.microsoft.com/office/powerpoint/2010/main" val="411212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get right to the data </a:t>
            </a:r>
          </a:p>
          <a:p>
            <a:endParaRPr lang="en-US" dirty="0"/>
          </a:p>
          <a:p>
            <a:r>
              <a:rPr lang="en-US" dirty="0"/>
              <a:t>For all of the plots I will be explaining today there is this general format </a:t>
            </a:r>
          </a:p>
          <a:p>
            <a:endParaRPr lang="en-US" dirty="0"/>
          </a:p>
          <a:p>
            <a:r>
              <a:rPr lang="en-US" dirty="0"/>
              <a:t>On the x axis we have actual depth </a:t>
            </a:r>
          </a:p>
          <a:p>
            <a:r>
              <a:rPr lang="en-US" dirty="0"/>
              <a:t>On the y axis we have estimated depth </a:t>
            </a:r>
          </a:p>
          <a:p>
            <a:endParaRPr lang="en-US" dirty="0"/>
          </a:p>
          <a:p>
            <a:r>
              <a:rPr lang="en-US" dirty="0"/>
              <a:t>The dotted line represents what the slope would be if sensitivity was perfect </a:t>
            </a:r>
          </a:p>
          <a:p>
            <a:r>
              <a:rPr lang="en-US" dirty="0"/>
              <a:t>- Remember we are most interested in sensitivity, aka slope, </a:t>
            </a:r>
          </a:p>
        </p:txBody>
      </p:sp>
      <p:sp>
        <p:nvSpPr>
          <p:cNvPr id="4" name="Slide Number Placeholder 3"/>
          <p:cNvSpPr>
            <a:spLocks noGrp="1"/>
          </p:cNvSpPr>
          <p:nvPr>
            <p:ph type="sldNum" sz="quarter" idx="5"/>
          </p:nvPr>
        </p:nvSpPr>
        <p:spPr/>
        <p:txBody>
          <a:bodyPr/>
          <a:lstStyle/>
          <a:p>
            <a:fld id="{BE54D3F9-1471-384F-80A3-73EE4297A39C}" type="slidenum">
              <a:rPr lang="en-US" smtClean="0"/>
              <a:t>22</a:t>
            </a:fld>
            <a:endParaRPr lang="en-US"/>
          </a:p>
        </p:txBody>
      </p:sp>
    </p:spTree>
    <p:extLst>
      <p:ext uri="{BB962C8B-B14F-4D97-AF65-F5344CB8AC3E}">
        <p14:creationId xmlns:p14="http://schemas.microsoft.com/office/powerpoint/2010/main" val="6518205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point here represents an individual stimulus – that will have 156 data points in each cell after data collection is complete. </a:t>
            </a:r>
          </a:p>
          <a:p>
            <a:endParaRPr lang="en-US" dirty="0"/>
          </a:p>
          <a:p>
            <a:r>
              <a:rPr lang="en-US" dirty="0"/>
              <a:t>At 125 ms you can see that we have a slope of x with an r2 of x</a:t>
            </a:r>
          </a:p>
          <a:p>
            <a:endParaRPr lang="en-US" dirty="0"/>
          </a:p>
          <a:p>
            <a:r>
              <a:rPr lang="en-US" dirty="0"/>
              <a:t>As we increase the viewing duration of the stimulus the slope tends to increase here </a:t>
            </a:r>
          </a:p>
          <a:p>
            <a:endParaRPr lang="en-US" dirty="0"/>
          </a:p>
          <a:p>
            <a:r>
              <a:rPr lang="en-US" dirty="0"/>
              <a:t>We do however see variability in the error bars across durations – and this is due to the fact that duration was manipulated between participants.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23</a:t>
            </a:fld>
            <a:endParaRPr lang="en-US"/>
          </a:p>
        </p:txBody>
      </p:sp>
    </p:spTree>
    <p:extLst>
      <p:ext uri="{BB962C8B-B14F-4D97-AF65-F5344CB8AC3E}">
        <p14:creationId xmlns:p14="http://schemas.microsoft.com/office/powerpoint/2010/main" val="19205607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linear regressions for each duration together, we see that slope does tend to increase but there is no main effect of duration here .. </a:t>
            </a:r>
          </a:p>
          <a:p>
            <a:endParaRPr lang="en-US" dirty="0"/>
          </a:p>
          <a:p>
            <a:r>
              <a:rPr lang="en-US" dirty="0"/>
              <a:t>This means that at as little as 125 ms people are able to extract enough distance information </a:t>
            </a:r>
          </a:p>
          <a:p>
            <a:endParaRPr lang="en-US" dirty="0"/>
          </a:p>
          <a:p>
            <a:r>
              <a:rPr lang="en-US" dirty="0"/>
              <a:t>Now as I mentioned, there are individual differences here that are especially prominent since each duration had an independent group of participants. </a:t>
            </a:r>
          </a:p>
        </p:txBody>
      </p:sp>
      <p:sp>
        <p:nvSpPr>
          <p:cNvPr id="4" name="Slide Number Placeholder 3"/>
          <p:cNvSpPr>
            <a:spLocks noGrp="1"/>
          </p:cNvSpPr>
          <p:nvPr>
            <p:ph type="sldNum" sz="quarter" idx="5"/>
          </p:nvPr>
        </p:nvSpPr>
        <p:spPr/>
        <p:txBody>
          <a:bodyPr/>
          <a:lstStyle/>
          <a:p>
            <a:fld id="{BE54D3F9-1471-384F-80A3-73EE4297A39C}" type="slidenum">
              <a:rPr lang="en-US" smtClean="0"/>
              <a:t>24</a:t>
            </a:fld>
            <a:endParaRPr lang="en-US"/>
          </a:p>
        </p:txBody>
      </p:sp>
    </p:spTree>
    <p:extLst>
      <p:ext uri="{BB962C8B-B14F-4D97-AF65-F5344CB8AC3E}">
        <p14:creationId xmlns:p14="http://schemas.microsoft.com/office/powerpoint/2010/main" val="5711541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dug into the data, we noticed that there is a lot of variability in the scale that participants used. </a:t>
            </a:r>
          </a:p>
          <a:p>
            <a:endParaRPr lang="en-US" dirty="0"/>
          </a:p>
          <a:p>
            <a:r>
              <a:rPr lang="en-US" dirty="0"/>
              <a:t>Participants were not given any indication about the max or minimum depth that they will see in the scene, to prevent numerical bias. So they had no reference for their judgements. In addition our data exclusion criteria were quite inclusive, such that as much data as possible would be included. This means that the occasional typo by participants is also included. </a:t>
            </a:r>
          </a:p>
          <a:p>
            <a:endParaRPr lang="en-US" dirty="0"/>
          </a:p>
          <a:p>
            <a:r>
              <a:rPr lang="en-US" dirty="0"/>
              <a:t>We discovered that this led to a wide range of average depth estimates that extend far beyond the actual average depth (~ 3m) </a:t>
            </a:r>
          </a:p>
          <a:p>
            <a:endParaRPr lang="en-US" dirty="0"/>
          </a:p>
          <a:p>
            <a:r>
              <a:rPr lang="en-US" dirty="0"/>
              <a:t>For this reason, we decided to also look at the data z-scored to reduce the between subject error </a:t>
            </a:r>
          </a:p>
          <a:p>
            <a:endParaRPr lang="en-US" dirty="0"/>
          </a:p>
          <a:p>
            <a:r>
              <a:rPr lang="en-US" dirty="0"/>
              <a:t>Z score = (</a:t>
            </a:r>
            <a:r>
              <a:rPr lang="en-US" dirty="0" err="1"/>
              <a:t>estim-pmean</a:t>
            </a:r>
            <a:r>
              <a:rPr lang="en-US" dirty="0"/>
              <a:t>)/</a:t>
            </a:r>
            <a:r>
              <a:rPr lang="en-US" dirty="0" err="1"/>
              <a:t>pstd</a:t>
            </a:r>
            <a:r>
              <a:rPr lang="en-US" dirty="0"/>
              <a:t>, this means that for each trial the participants mean was subtracted from their estimate and divided by their standard deviation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25</a:t>
            </a:fld>
            <a:endParaRPr lang="en-US"/>
          </a:p>
        </p:txBody>
      </p:sp>
    </p:spTree>
    <p:extLst>
      <p:ext uri="{BB962C8B-B14F-4D97-AF65-F5344CB8AC3E}">
        <p14:creationId xmlns:p14="http://schemas.microsoft.com/office/powerpoint/2010/main" val="2205877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a higher variance explained by the linear model</a:t>
            </a:r>
          </a:p>
        </p:txBody>
      </p:sp>
      <p:sp>
        <p:nvSpPr>
          <p:cNvPr id="4" name="Slide Number Placeholder 3"/>
          <p:cNvSpPr>
            <a:spLocks noGrp="1"/>
          </p:cNvSpPr>
          <p:nvPr>
            <p:ph type="sldNum" sz="quarter" idx="5"/>
          </p:nvPr>
        </p:nvSpPr>
        <p:spPr/>
        <p:txBody>
          <a:bodyPr/>
          <a:lstStyle/>
          <a:p>
            <a:fld id="{BE54D3F9-1471-384F-80A3-73EE4297A39C}" type="slidenum">
              <a:rPr lang="en-US" smtClean="0"/>
              <a:t>26</a:t>
            </a:fld>
            <a:endParaRPr lang="en-US"/>
          </a:p>
        </p:txBody>
      </p:sp>
    </p:spTree>
    <p:extLst>
      <p:ext uri="{BB962C8B-B14F-4D97-AF65-F5344CB8AC3E}">
        <p14:creationId xmlns:p14="http://schemas.microsoft.com/office/powerpoint/2010/main" val="12185127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at this all together – we see that slope slightly increases and that r-squared gets higher after 125 </a:t>
            </a:r>
            <a:r>
              <a:rPr lang="en-US" dirty="0" err="1"/>
              <a:t>ms.</a:t>
            </a:r>
            <a:endParaRPr lang="en-US" dirty="0"/>
          </a:p>
          <a:p>
            <a:endParaRPr lang="en-US" dirty="0"/>
          </a:p>
          <a:p>
            <a:r>
              <a:rPr lang="en-US" dirty="0"/>
              <a:t>What interested us the most here was that at as little as 125 ms, people were able to give relatively sensitive depth estimates. </a:t>
            </a:r>
          </a:p>
          <a:p>
            <a:endParaRPr lang="en-US" dirty="0"/>
          </a:p>
          <a:p>
            <a:r>
              <a:rPr lang="en-US" dirty="0"/>
              <a:t>We decided to look into this further by directly comparing the data between durations. </a:t>
            </a:r>
          </a:p>
        </p:txBody>
      </p:sp>
      <p:sp>
        <p:nvSpPr>
          <p:cNvPr id="4" name="Slide Number Placeholder 3"/>
          <p:cNvSpPr>
            <a:spLocks noGrp="1"/>
          </p:cNvSpPr>
          <p:nvPr>
            <p:ph type="sldNum" sz="quarter" idx="5"/>
          </p:nvPr>
        </p:nvSpPr>
        <p:spPr/>
        <p:txBody>
          <a:bodyPr/>
          <a:lstStyle/>
          <a:p>
            <a:fld id="{BE54D3F9-1471-384F-80A3-73EE4297A39C}" type="slidenum">
              <a:rPr lang="en-US" smtClean="0"/>
              <a:t>27</a:t>
            </a:fld>
            <a:endParaRPr lang="en-US"/>
          </a:p>
        </p:txBody>
      </p:sp>
    </p:spTree>
    <p:extLst>
      <p:ext uri="{BB962C8B-B14F-4D97-AF65-F5344CB8AC3E}">
        <p14:creationId xmlns:p14="http://schemas.microsoft.com/office/powerpoint/2010/main" val="17053395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hand side panel here we have the z-scored estimates at 125 ms and 250 ms plotted against each other. And they are in fact highly related – even though these are independent groups of people. </a:t>
            </a:r>
          </a:p>
          <a:p>
            <a:endParaRPr lang="en-US" dirty="0"/>
          </a:p>
          <a:p>
            <a:r>
              <a:rPr lang="en-US" dirty="0"/>
              <a:t>Looking at this even more closely we plotted the model residuals. The residuals are the difference between the predicted linear model value and the actual mean – these deviations represent the model prediction error </a:t>
            </a:r>
          </a:p>
          <a:p>
            <a:endParaRPr lang="en-US" dirty="0"/>
          </a:p>
          <a:p>
            <a:r>
              <a:rPr lang="en-US" dirty="0"/>
              <a:t>Impressively, we see that the residuals for model at 125 ms and 250 ms are also highly related. This suggests that there are stable and systematic biases for individual stimuli across viewing duration. </a:t>
            </a:r>
          </a:p>
        </p:txBody>
      </p:sp>
      <p:sp>
        <p:nvSpPr>
          <p:cNvPr id="4" name="Slide Number Placeholder 3"/>
          <p:cNvSpPr>
            <a:spLocks noGrp="1"/>
          </p:cNvSpPr>
          <p:nvPr>
            <p:ph type="sldNum" sz="quarter" idx="5"/>
          </p:nvPr>
        </p:nvSpPr>
        <p:spPr/>
        <p:txBody>
          <a:bodyPr/>
          <a:lstStyle/>
          <a:p>
            <a:fld id="{BE54D3F9-1471-384F-80A3-73EE4297A39C}" type="slidenum">
              <a:rPr lang="en-US" smtClean="0"/>
              <a:t>28</a:t>
            </a:fld>
            <a:endParaRPr lang="en-US"/>
          </a:p>
        </p:txBody>
      </p:sp>
    </p:spTree>
    <p:extLst>
      <p:ext uri="{BB962C8B-B14F-4D97-AF65-F5344CB8AC3E}">
        <p14:creationId xmlns:p14="http://schemas.microsoft.com/office/powerpoint/2010/main" val="21959385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next step was to use these exact same stimuli in another spatial task – discrimination – to see if spatial judgments generalize across task. </a:t>
            </a:r>
          </a:p>
          <a:p>
            <a:endParaRPr lang="en-US" dirty="0"/>
          </a:p>
          <a:p>
            <a:r>
              <a:rPr lang="en-US" dirty="0"/>
              <a:t>There has been some great work in the field looking at distance discrimination, like Mary </a:t>
            </a:r>
            <a:r>
              <a:rPr lang="en-US" dirty="0" err="1"/>
              <a:t>Hayhoe’s</a:t>
            </a:r>
            <a:r>
              <a:rPr lang="en-US" dirty="0"/>
              <a:t> work on distance discrimination within outdoor scenes are near to far distances. A lot of this work however has been limited in the number of scenes they sample, and the diversity of the scenes used. </a:t>
            </a:r>
          </a:p>
          <a:p>
            <a:endParaRPr lang="en-US" dirty="0"/>
          </a:p>
          <a:p>
            <a:r>
              <a:rPr lang="en-US" dirty="0"/>
              <a:t> Our study uses the same images from Exp 1, a diverse set of indoor scenes, and tests discrimination between images. </a:t>
            </a:r>
          </a:p>
        </p:txBody>
      </p:sp>
      <p:sp>
        <p:nvSpPr>
          <p:cNvPr id="4" name="Slide Number Placeholder 3"/>
          <p:cNvSpPr>
            <a:spLocks noGrp="1"/>
          </p:cNvSpPr>
          <p:nvPr>
            <p:ph type="sldNum" sz="quarter" idx="5"/>
          </p:nvPr>
        </p:nvSpPr>
        <p:spPr/>
        <p:txBody>
          <a:bodyPr/>
          <a:lstStyle/>
          <a:p>
            <a:fld id="{BE54D3F9-1471-384F-80A3-73EE4297A39C}" type="slidenum">
              <a:rPr lang="en-US" smtClean="0"/>
              <a:t>29</a:t>
            </a:fld>
            <a:endParaRPr lang="en-US"/>
          </a:p>
        </p:txBody>
      </p:sp>
    </p:spTree>
    <p:extLst>
      <p:ext uri="{BB962C8B-B14F-4D97-AF65-F5344CB8AC3E}">
        <p14:creationId xmlns:p14="http://schemas.microsoft.com/office/powerpoint/2010/main" val="668291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Scenes are complex - we parse through a lot of information to develop a representation of depth.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interaction and abundance of information in scenes has prevented systematic efforts to understand depth in real world scenes.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hope that over the course of this talk, I can convince you that this complexity and variability is not something to shy away from. In fact, it can be leveraged to understand how we balance these various sources of information to get to a stable percept of depth over time.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these pieces of art for example:</a:t>
            </a:r>
          </a:p>
          <a:p>
            <a:r>
              <a:rPr lang="en-US" sz="1200" kern="1200" dirty="0">
                <a:solidFill>
                  <a:schemeClr val="tx1"/>
                </a:solidFill>
                <a:effectLst/>
                <a:latin typeface="+mn-lt"/>
                <a:ea typeface="+mn-ea"/>
                <a:cs typeface="+mn-cs"/>
              </a:rPr>
              <a:t>The artists impressively use pictorial depth cues to create ambiguous and mind bending visual scenes. </a:t>
            </a:r>
          </a:p>
          <a:p>
            <a:r>
              <a:rPr lang="en-US" sz="1200" kern="1200" dirty="0">
                <a:solidFill>
                  <a:schemeClr val="tx1"/>
                </a:solidFill>
                <a:effectLst/>
                <a:latin typeface="+mn-lt"/>
                <a:ea typeface="+mn-ea"/>
                <a:cs typeface="+mn-cs"/>
              </a:rPr>
              <a:t>1. Sailboats - relative size </a:t>
            </a:r>
          </a:p>
          <a:p>
            <a:r>
              <a:rPr lang="en-US" sz="1200" kern="1200" dirty="0">
                <a:solidFill>
                  <a:schemeClr val="tx1"/>
                </a:solidFill>
                <a:effectLst/>
                <a:latin typeface="+mn-lt"/>
                <a:ea typeface="+mn-ea"/>
                <a:cs typeface="+mn-cs"/>
              </a:rPr>
              <a:t>2. Bicyclists - ground plane and linear perspective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obviously these scenes are much more complex that any scene we would naturally encounter (hopefully!), but they impressively demonstrate how powerful these depth cues in changing our perception.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complexity in these images has the power to reveal important interactions and information for understanding depth perception.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a:t>
            </a:fld>
            <a:endParaRPr lang="en-US"/>
          </a:p>
        </p:txBody>
      </p:sp>
    </p:spTree>
    <p:extLst>
      <p:ext uri="{BB962C8B-B14F-4D97-AF65-F5344CB8AC3E}">
        <p14:creationId xmlns:p14="http://schemas.microsoft.com/office/powerpoint/2010/main" val="23744514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Participants first see a fixation followed by the first scene </a:t>
            </a:r>
          </a:p>
          <a:p>
            <a:r>
              <a:rPr lang="en-US" dirty="0"/>
              <a:t>After a mask and another fixation they see an entirely different scene. </a:t>
            </a:r>
          </a:p>
          <a:p>
            <a:endParaRPr lang="en-US" dirty="0"/>
          </a:p>
          <a:p>
            <a:r>
              <a:rPr lang="en-US" dirty="0"/>
              <a:t>This design is novel in that it forces spatial representations in two separate images. Most discrimination studies place targets at differential locations in the same image – but since we are interested in the biases caused by differential spatial information in scenes we decided to use two different scenes. Given that this is a very different design from prior work, there were no expectations about what distance difference is the threshold of discriminability. </a:t>
            </a:r>
          </a:p>
          <a:p>
            <a:endParaRPr lang="en-US" dirty="0"/>
          </a:p>
          <a:p>
            <a:r>
              <a:rPr lang="en-US" dirty="0"/>
              <a:t>Subjects had to respond which target was closer to them, and again duration was manipulated between subjects.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30</a:t>
            </a:fld>
            <a:endParaRPr lang="en-US"/>
          </a:p>
        </p:txBody>
      </p:sp>
    </p:spTree>
    <p:extLst>
      <p:ext uri="{BB962C8B-B14F-4D97-AF65-F5344CB8AC3E}">
        <p14:creationId xmlns:p14="http://schemas.microsoft.com/office/powerpoint/2010/main" val="19099909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x axis we have the depth difference, as defined by the Kinect and on the y axis we have proportion correct </a:t>
            </a:r>
          </a:p>
        </p:txBody>
      </p:sp>
      <p:sp>
        <p:nvSpPr>
          <p:cNvPr id="4" name="Slide Number Placeholder 3"/>
          <p:cNvSpPr>
            <a:spLocks noGrp="1"/>
          </p:cNvSpPr>
          <p:nvPr>
            <p:ph type="sldNum" sz="quarter" idx="5"/>
          </p:nvPr>
        </p:nvSpPr>
        <p:spPr/>
        <p:txBody>
          <a:bodyPr/>
          <a:lstStyle/>
          <a:p>
            <a:fld id="{BE54D3F9-1471-384F-80A3-73EE4297A39C}" type="slidenum">
              <a:rPr lang="en-US" smtClean="0"/>
              <a:t>31</a:t>
            </a:fld>
            <a:endParaRPr lang="en-US"/>
          </a:p>
        </p:txBody>
      </p:sp>
    </p:spTree>
    <p:extLst>
      <p:ext uri="{BB962C8B-B14F-4D97-AF65-F5344CB8AC3E}">
        <p14:creationId xmlns:p14="http://schemas.microsoft.com/office/powerpoint/2010/main" val="13091531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data at 1000 ms, and as you can see there are a lot of trials below chance. The slope is relatively low with a low r-squared. Although there is a significant relationship between </a:t>
            </a:r>
            <a:r>
              <a:rPr lang="en-US" dirty="0" err="1"/>
              <a:t>kienct</a:t>
            </a:r>
            <a:r>
              <a:rPr lang="en-US" dirty="0"/>
              <a:t> depth difference and PC, clearly it is not a good regressor.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32</a:t>
            </a:fld>
            <a:endParaRPr lang="en-US"/>
          </a:p>
        </p:txBody>
      </p:sp>
    </p:spTree>
    <p:extLst>
      <p:ext uri="{BB962C8B-B14F-4D97-AF65-F5344CB8AC3E}">
        <p14:creationId xmlns:p14="http://schemas.microsoft.com/office/powerpoint/2010/main" val="2183042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look at the other durations – we see similar patterns. </a:t>
            </a:r>
          </a:p>
          <a:p>
            <a:endParaRPr lang="en-US" dirty="0"/>
          </a:p>
          <a:p>
            <a:r>
              <a:rPr lang="en-US" dirty="0"/>
              <a:t>Now if we step back and think about a ground truth depth map – at really large depth differences we would expect to see almost ceiling accuracy since the difference should be really stark. Here however we are using smaller indoor scenes. </a:t>
            </a:r>
          </a:p>
          <a:p>
            <a:endParaRPr lang="en-US" dirty="0"/>
          </a:p>
          <a:p>
            <a:r>
              <a:rPr lang="en-US" dirty="0"/>
              <a:t>At this smaller scale, it is possible that experience and expectation related to the semantics of the scene shift our depth map away from the Kinect depth map. For this reason we decided to look at discrimination performance relative to independent verbal estimates of depth in the same stimuli.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33</a:t>
            </a:fld>
            <a:endParaRPr lang="en-US"/>
          </a:p>
        </p:txBody>
      </p:sp>
    </p:spTree>
    <p:extLst>
      <p:ext uri="{BB962C8B-B14F-4D97-AF65-F5344CB8AC3E}">
        <p14:creationId xmlns:p14="http://schemas.microsoft.com/office/powerpoint/2010/main" val="6413890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question here is – how predictable is discrimination performance from independent verbal judgments? </a:t>
            </a:r>
          </a:p>
          <a:p>
            <a:endParaRPr lang="en-US" dirty="0"/>
          </a:p>
          <a:p>
            <a:r>
              <a:rPr lang="en-US" dirty="0"/>
              <a:t>To step through the process</a:t>
            </a:r>
          </a:p>
          <a:p>
            <a:pPr marL="171450" indent="-171450">
              <a:buFontTx/>
              <a:buChar char="-"/>
            </a:pPr>
            <a:r>
              <a:rPr lang="en-US" dirty="0"/>
              <a:t>For each discrimination trial we take a look at the verbal estimates given in experiment 1 (independent groups of people) </a:t>
            </a:r>
          </a:p>
          <a:p>
            <a:pPr marL="171450" indent="-171450">
              <a:buFontTx/>
              <a:buChar char="-"/>
            </a:pPr>
            <a:endParaRPr lang="en-US" dirty="0"/>
          </a:p>
          <a:p>
            <a:pPr marL="171450" indent="-171450">
              <a:buFontTx/>
              <a:buChar char="-"/>
            </a:pPr>
            <a:r>
              <a:rPr lang="en-US" dirty="0"/>
              <a:t>On the left here we have a distribution of estimates for stim0 with the average depth estimate labeled in place and the </a:t>
            </a:r>
            <a:r>
              <a:rPr lang="en-US" dirty="0" err="1"/>
              <a:t>kienct</a:t>
            </a:r>
            <a:r>
              <a:rPr lang="en-US" dirty="0"/>
              <a:t> depth in red </a:t>
            </a:r>
          </a:p>
          <a:p>
            <a:pPr marL="171450" indent="-171450">
              <a:buFontTx/>
              <a:buChar char="-"/>
            </a:pPr>
            <a:r>
              <a:rPr lang="en-US" dirty="0"/>
              <a:t>Asked the question which target was closer, going off of the VE data the answer is stim 0</a:t>
            </a:r>
          </a:p>
        </p:txBody>
      </p:sp>
      <p:sp>
        <p:nvSpPr>
          <p:cNvPr id="4" name="Slide Number Placeholder 3"/>
          <p:cNvSpPr>
            <a:spLocks noGrp="1"/>
          </p:cNvSpPr>
          <p:nvPr>
            <p:ph type="sldNum" sz="quarter" idx="5"/>
          </p:nvPr>
        </p:nvSpPr>
        <p:spPr/>
        <p:txBody>
          <a:bodyPr/>
          <a:lstStyle/>
          <a:p>
            <a:fld id="{BE54D3F9-1471-384F-80A3-73EE4297A39C}" type="slidenum">
              <a:rPr lang="en-US" smtClean="0"/>
              <a:t>34</a:t>
            </a:fld>
            <a:endParaRPr lang="en-US"/>
          </a:p>
        </p:txBody>
      </p:sp>
    </p:spTree>
    <p:extLst>
      <p:ext uri="{BB962C8B-B14F-4D97-AF65-F5344CB8AC3E}">
        <p14:creationId xmlns:p14="http://schemas.microsoft.com/office/powerpoint/2010/main" val="21842674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this for every single trial in the discrimination data </a:t>
            </a:r>
          </a:p>
          <a:p>
            <a:endParaRPr lang="en-US" dirty="0"/>
          </a:p>
          <a:p>
            <a:r>
              <a:rPr lang="en-US" dirty="0"/>
              <a:t>Take the abs value of the difference between the average z scored estimates for each image </a:t>
            </a:r>
          </a:p>
          <a:p>
            <a:endParaRPr lang="en-US" dirty="0"/>
          </a:p>
          <a:p>
            <a:r>
              <a:rPr lang="en-US" dirty="0"/>
              <a:t>This ‘answer key’ is then used against the discrimination data to derive percent correct </a:t>
            </a:r>
          </a:p>
          <a:p>
            <a:r>
              <a:rPr lang="en-US" dirty="0"/>
              <a:t> In this example we can see that at 250 ms, the accuracy is quite high for this trial </a:t>
            </a:r>
          </a:p>
        </p:txBody>
      </p:sp>
      <p:sp>
        <p:nvSpPr>
          <p:cNvPr id="4" name="Slide Number Placeholder 3"/>
          <p:cNvSpPr>
            <a:spLocks noGrp="1"/>
          </p:cNvSpPr>
          <p:nvPr>
            <p:ph type="sldNum" sz="quarter" idx="5"/>
          </p:nvPr>
        </p:nvSpPr>
        <p:spPr/>
        <p:txBody>
          <a:bodyPr/>
          <a:lstStyle/>
          <a:p>
            <a:fld id="{BE54D3F9-1471-384F-80A3-73EE4297A39C}" type="slidenum">
              <a:rPr lang="en-US" smtClean="0"/>
              <a:t>35</a:t>
            </a:fld>
            <a:endParaRPr lang="en-US"/>
          </a:p>
        </p:txBody>
      </p:sp>
    </p:spTree>
    <p:extLst>
      <p:ext uri="{BB962C8B-B14F-4D97-AF65-F5344CB8AC3E}">
        <p14:creationId xmlns:p14="http://schemas.microsoft.com/office/powerpoint/2010/main" val="35246841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step through the data by duration </a:t>
            </a:r>
          </a:p>
          <a:p>
            <a:endParaRPr lang="en-US" dirty="0"/>
          </a:p>
          <a:p>
            <a:r>
              <a:rPr lang="en-US" dirty="0"/>
              <a:t>Lets start with 125 ms</a:t>
            </a:r>
          </a:p>
          <a:p>
            <a:r>
              <a:rPr lang="en-US" dirty="0"/>
              <a:t>We see that as the verbal estimate difference increases as does PC </a:t>
            </a:r>
          </a:p>
        </p:txBody>
      </p:sp>
      <p:sp>
        <p:nvSpPr>
          <p:cNvPr id="4" name="Slide Number Placeholder 3"/>
          <p:cNvSpPr>
            <a:spLocks noGrp="1"/>
          </p:cNvSpPr>
          <p:nvPr>
            <p:ph type="sldNum" sz="quarter" idx="5"/>
          </p:nvPr>
        </p:nvSpPr>
        <p:spPr/>
        <p:txBody>
          <a:bodyPr/>
          <a:lstStyle/>
          <a:p>
            <a:fld id="{BE54D3F9-1471-384F-80A3-73EE4297A39C}" type="slidenum">
              <a:rPr lang="en-US" smtClean="0"/>
              <a:t>36</a:t>
            </a:fld>
            <a:endParaRPr lang="en-US"/>
          </a:p>
        </p:txBody>
      </p:sp>
    </p:spTree>
    <p:extLst>
      <p:ext uri="{BB962C8B-B14F-4D97-AF65-F5344CB8AC3E}">
        <p14:creationId xmlns:p14="http://schemas.microsoft.com/office/powerpoint/2010/main" val="17068753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relationship gets stronger as the viewing duration increases </a:t>
            </a:r>
          </a:p>
        </p:txBody>
      </p:sp>
      <p:sp>
        <p:nvSpPr>
          <p:cNvPr id="4" name="Slide Number Placeholder 3"/>
          <p:cNvSpPr>
            <a:spLocks noGrp="1"/>
          </p:cNvSpPr>
          <p:nvPr>
            <p:ph type="sldNum" sz="quarter" idx="5"/>
          </p:nvPr>
        </p:nvSpPr>
        <p:spPr/>
        <p:txBody>
          <a:bodyPr/>
          <a:lstStyle/>
          <a:p>
            <a:fld id="{BE54D3F9-1471-384F-80A3-73EE4297A39C}" type="slidenum">
              <a:rPr lang="en-US" smtClean="0"/>
              <a:t>37</a:t>
            </a:fld>
            <a:endParaRPr lang="en-US"/>
          </a:p>
        </p:txBody>
      </p:sp>
    </p:spTree>
    <p:extLst>
      <p:ext uri="{BB962C8B-B14F-4D97-AF65-F5344CB8AC3E}">
        <p14:creationId xmlns:p14="http://schemas.microsoft.com/office/powerpoint/2010/main" val="25273963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we see a main effect of duration on accuracy </a:t>
            </a:r>
          </a:p>
          <a:p>
            <a:endParaRPr lang="en-US" dirty="0"/>
          </a:p>
          <a:p>
            <a:r>
              <a:rPr lang="en-US" dirty="0"/>
              <a:t>With significant pairwise comparisons </a:t>
            </a:r>
          </a:p>
          <a:p>
            <a:endParaRPr lang="en-US" dirty="0"/>
          </a:p>
          <a:p>
            <a:r>
              <a:rPr lang="en-US" dirty="0"/>
              <a:t>This suggests that more viewing time helps participants build up their spatial representation of both scenes in the trial </a:t>
            </a:r>
          </a:p>
        </p:txBody>
      </p:sp>
      <p:sp>
        <p:nvSpPr>
          <p:cNvPr id="4" name="Slide Number Placeholder 3"/>
          <p:cNvSpPr>
            <a:spLocks noGrp="1"/>
          </p:cNvSpPr>
          <p:nvPr>
            <p:ph type="sldNum" sz="quarter" idx="5"/>
          </p:nvPr>
        </p:nvSpPr>
        <p:spPr/>
        <p:txBody>
          <a:bodyPr/>
          <a:lstStyle/>
          <a:p>
            <a:fld id="{BE54D3F9-1471-384F-80A3-73EE4297A39C}" type="slidenum">
              <a:rPr lang="en-US" smtClean="0"/>
              <a:t>39</a:t>
            </a:fld>
            <a:endParaRPr lang="en-US"/>
          </a:p>
        </p:txBody>
      </p:sp>
    </p:spTree>
    <p:extLst>
      <p:ext uri="{BB962C8B-B14F-4D97-AF65-F5344CB8AC3E}">
        <p14:creationId xmlns:p14="http://schemas.microsoft.com/office/powerpoint/2010/main" val="31706263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looked at RT, and saw that as the VE estimate diff decreases participants responded quicker, which is in line with our predictions </a:t>
            </a:r>
          </a:p>
        </p:txBody>
      </p:sp>
      <p:sp>
        <p:nvSpPr>
          <p:cNvPr id="4" name="Slide Number Placeholder 3"/>
          <p:cNvSpPr>
            <a:spLocks noGrp="1"/>
          </p:cNvSpPr>
          <p:nvPr>
            <p:ph type="sldNum" sz="quarter" idx="5"/>
          </p:nvPr>
        </p:nvSpPr>
        <p:spPr/>
        <p:txBody>
          <a:bodyPr/>
          <a:lstStyle/>
          <a:p>
            <a:fld id="{BE54D3F9-1471-384F-80A3-73EE4297A39C}" type="slidenum">
              <a:rPr lang="en-US" smtClean="0"/>
              <a:t>40</a:t>
            </a:fld>
            <a:endParaRPr lang="en-US"/>
          </a:p>
        </p:txBody>
      </p:sp>
    </p:spTree>
    <p:extLst>
      <p:ext uri="{BB962C8B-B14F-4D97-AF65-F5344CB8AC3E}">
        <p14:creationId xmlns:p14="http://schemas.microsoft.com/office/powerpoint/2010/main" val="3294116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basis of depth is the aggregate of absolute and relative cues.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Nearby depth cues are used to establish a calibration that allows us to integrate relative cues at large distances.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such cue that has shown to be this kind of an anchor is visible ground plane </a:t>
            </a: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r>
              <a:rPr lang="en-US" sz="1200" b="0" i="0" u="none" strike="noStrike" kern="1200" dirty="0">
                <a:solidFill>
                  <a:schemeClr val="tx1"/>
                </a:solidFill>
                <a:effectLst/>
                <a:latin typeface="+mn-lt"/>
                <a:ea typeface="+mn-ea"/>
                <a:cs typeface="+mn-cs"/>
              </a:rPr>
              <a:t>According to the sequential-surface-integration-process hypothesis, a representation is formed using near depth cues, and is utilized as an anchor to integrate the more distant surfaces by relative depth cues. </a:t>
            </a:r>
          </a:p>
          <a:p>
            <a:pPr lvl="1"/>
            <a:endParaRPr lang="en-US" dirty="0"/>
          </a:p>
          <a:p>
            <a:pPr lvl="1"/>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a:t>
            </a:fld>
            <a:endParaRPr lang="en-US"/>
          </a:p>
        </p:txBody>
      </p:sp>
    </p:spTree>
    <p:extLst>
      <p:ext uri="{BB962C8B-B14F-4D97-AF65-F5344CB8AC3E}">
        <p14:creationId xmlns:p14="http://schemas.microsoft.com/office/powerpoint/2010/main" val="30993547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duration increases people get faster overall, and the variance explained increases as well. </a:t>
            </a:r>
          </a:p>
        </p:txBody>
      </p:sp>
      <p:sp>
        <p:nvSpPr>
          <p:cNvPr id="4" name="Slide Number Placeholder 3"/>
          <p:cNvSpPr>
            <a:spLocks noGrp="1"/>
          </p:cNvSpPr>
          <p:nvPr>
            <p:ph type="sldNum" sz="quarter" idx="5"/>
          </p:nvPr>
        </p:nvSpPr>
        <p:spPr/>
        <p:txBody>
          <a:bodyPr/>
          <a:lstStyle/>
          <a:p>
            <a:fld id="{BE54D3F9-1471-384F-80A3-73EE4297A39C}" type="slidenum">
              <a:rPr lang="en-US" smtClean="0"/>
              <a:t>41</a:t>
            </a:fld>
            <a:endParaRPr lang="en-US"/>
          </a:p>
        </p:txBody>
      </p:sp>
    </p:spTree>
    <p:extLst>
      <p:ext uri="{BB962C8B-B14F-4D97-AF65-F5344CB8AC3E}">
        <p14:creationId xmlns:p14="http://schemas.microsoft.com/office/powerpoint/2010/main" val="31061119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 variability and stronger relationship as duration increases </a:t>
            </a:r>
          </a:p>
        </p:txBody>
      </p:sp>
      <p:sp>
        <p:nvSpPr>
          <p:cNvPr id="4" name="Slide Number Placeholder 3"/>
          <p:cNvSpPr>
            <a:spLocks noGrp="1"/>
          </p:cNvSpPr>
          <p:nvPr>
            <p:ph type="sldNum" sz="quarter" idx="5"/>
          </p:nvPr>
        </p:nvSpPr>
        <p:spPr/>
        <p:txBody>
          <a:bodyPr/>
          <a:lstStyle/>
          <a:p>
            <a:fld id="{BE54D3F9-1471-384F-80A3-73EE4297A39C}" type="slidenum">
              <a:rPr lang="en-US" smtClean="0"/>
              <a:t>42</a:t>
            </a:fld>
            <a:endParaRPr lang="en-US"/>
          </a:p>
        </p:txBody>
      </p:sp>
    </p:spTree>
    <p:extLst>
      <p:ext uri="{BB962C8B-B14F-4D97-AF65-F5344CB8AC3E}">
        <p14:creationId xmlns:p14="http://schemas.microsoft.com/office/powerpoint/2010/main" val="17926583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 variability and stronger relationship as duration increases </a:t>
            </a:r>
          </a:p>
        </p:txBody>
      </p:sp>
      <p:sp>
        <p:nvSpPr>
          <p:cNvPr id="4" name="Slide Number Placeholder 3"/>
          <p:cNvSpPr>
            <a:spLocks noGrp="1"/>
          </p:cNvSpPr>
          <p:nvPr>
            <p:ph type="sldNum" sz="quarter" idx="5"/>
          </p:nvPr>
        </p:nvSpPr>
        <p:spPr/>
        <p:txBody>
          <a:bodyPr/>
          <a:lstStyle/>
          <a:p>
            <a:fld id="{BE54D3F9-1471-384F-80A3-73EE4297A39C}" type="slidenum">
              <a:rPr lang="en-US" smtClean="0"/>
              <a:t>43</a:t>
            </a:fld>
            <a:endParaRPr lang="en-US"/>
          </a:p>
        </p:txBody>
      </p:sp>
    </p:spTree>
    <p:extLst>
      <p:ext uri="{BB962C8B-B14F-4D97-AF65-F5344CB8AC3E}">
        <p14:creationId xmlns:p14="http://schemas.microsoft.com/office/powerpoint/2010/main" val="41806955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relationship between VE and Discrimination in independent groups of people led us to ask – how generalizable are spatial judgments?</a:t>
            </a:r>
          </a:p>
          <a:p>
            <a:endParaRPr lang="en-US" dirty="0"/>
          </a:p>
          <a:p>
            <a:r>
              <a:rPr lang="en-US" dirty="0"/>
              <a:t>Here we have a matrix crossing TASK, DURATION, and OUTCOME so we can assess the relationship between all these conditions. In order to best understand the reliability of this data however we decided to split the data many times in each of these cells. </a:t>
            </a:r>
          </a:p>
          <a:p>
            <a:endParaRPr lang="en-US" dirty="0"/>
          </a:p>
          <a:p>
            <a:r>
              <a:rPr lang="en-US" dirty="0"/>
              <a:t>The data in each cell was randomly split in half many times, and we generated a correlation matrix for each split.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44</a:t>
            </a:fld>
            <a:endParaRPr lang="en-US"/>
          </a:p>
        </p:txBody>
      </p:sp>
    </p:spTree>
    <p:extLst>
      <p:ext uri="{BB962C8B-B14F-4D97-AF65-F5344CB8AC3E}">
        <p14:creationId xmlns:p14="http://schemas.microsoft.com/office/powerpoint/2010/main" val="34210164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plot is the average correlation across all those splits. </a:t>
            </a:r>
          </a:p>
          <a:p>
            <a:endParaRPr lang="en-US" dirty="0"/>
          </a:p>
          <a:p>
            <a:r>
              <a:rPr lang="en-US" dirty="0"/>
              <a:t>Here we have recovered the diagonal so we can assess the reliability within a certain cell </a:t>
            </a:r>
          </a:p>
          <a:p>
            <a:endParaRPr lang="en-US" dirty="0"/>
          </a:p>
          <a:p>
            <a:r>
              <a:rPr lang="en-US" dirty="0" err="1"/>
              <a:t>Theres</a:t>
            </a:r>
            <a:r>
              <a:rPr lang="en-US" dirty="0"/>
              <a:t> a lot of </a:t>
            </a:r>
            <a:r>
              <a:rPr lang="en-US" dirty="0" err="1"/>
              <a:t>informatin</a:t>
            </a:r>
            <a:r>
              <a:rPr lang="en-US" dirty="0"/>
              <a:t> here so lets step through some of the most prominent effects – all cells with a </a:t>
            </a:r>
            <a:r>
              <a:rPr lang="en-US" dirty="0" err="1"/>
              <a:t>corr</a:t>
            </a:r>
            <a:r>
              <a:rPr lang="en-US" dirty="0"/>
              <a:t> above 0.157 are significant </a:t>
            </a:r>
          </a:p>
        </p:txBody>
      </p:sp>
      <p:sp>
        <p:nvSpPr>
          <p:cNvPr id="4" name="Slide Number Placeholder 3"/>
          <p:cNvSpPr>
            <a:spLocks noGrp="1"/>
          </p:cNvSpPr>
          <p:nvPr>
            <p:ph type="sldNum" sz="quarter" idx="5"/>
          </p:nvPr>
        </p:nvSpPr>
        <p:spPr/>
        <p:txBody>
          <a:bodyPr/>
          <a:lstStyle/>
          <a:p>
            <a:fld id="{BE54D3F9-1471-384F-80A3-73EE4297A39C}" type="slidenum">
              <a:rPr lang="en-US" smtClean="0"/>
              <a:t>45</a:t>
            </a:fld>
            <a:endParaRPr lang="en-US"/>
          </a:p>
        </p:txBody>
      </p:sp>
    </p:spTree>
    <p:extLst>
      <p:ext uri="{BB962C8B-B14F-4D97-AF65-F5344CB8AC3E}">
        <p14:creationId xmlns:p14="http://schemas.microsoft.com/office/powerpoint/2010/main" val="8735722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focus here on how accuracy and response time within the discrimination experiment change as viewing duration increases. </a:t>
            </a:r>
          </a:p>
          <a:p>
            <a:endParaRPr lang="en-US" dirty="0"/>
          </a:p>
          <a:p>
            <a:r>
              <a:rPr lang="en-US" dirty="0"/>
              <a:t>We see that as viewing duration increases the red gradient gets stronger – meaning the relationship between the split data increases. There is a stronger more reliable signal as viewing duration increases</a:t>
            </a:r>
          </a:p>
        </p:txBody>
      </p:sp>
      <p:sp>
        <p:nvSpPr>
          <p:cNvPr id="4" name="Slide Number Placeholder 3"/>
          <p:cNvSpPr>
            <a:spLocks noGrp="1"/>
          </p:cNvSpPr>
          <p:nvPr>
            <p:ph type="sldNum" sz="quarter" idx="5"/>
          </p:nvPr>
        </p:nvSpPr>
        <p:spPr/>
        <p:txBody>
          <a:bodyPr/>
          <a:lstStyle/>
          <a:p>
            <a:fld id="{BE54D3F9-1471-384F-80A3-73EE4297A39C}" type="slidenum">
              <a:rPr lang="en-US" smtClean="0"/>
              <a:t>46</a:t>
            </a:fld>
            <a:endParaRPr lang="en-US"/>
          </a:p>
        </p:txBody>
      </p:sp>
    </p:spTree>
    <p:extLst>
      <p:ext uri="{BB962C8B-B14F-4D97-AF65-F5344CB8AC3E}">
        <p14:creationId xmlns:p14="http://schemas.microsoft.com/office/powerpoint/2010/main" val="28890407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focus here on how accuracy and response time within the discrimination experiment change as viewing duration increases. </a:t>
            </a:r>
          </a:p>
          <a:p>
            <a:endParaRPr lang="en-US" dirty="0"/>
          </a:p>
          <a:p>
            <a:r>
              <a:rPr lang="en-US" dirty="0"/>
              <a:t>We see that as viewing duration increases the red gradient gets stronger – meaning the relationship between the split data increases. There is a stronger more reliable signal as viewing duration increases</a:t>
            </a:r>
          </a:p>
        </p:txBody>
      </p:sp>
      <p:sp>
        <p:nvSpPr>
          <p:cNvPr id="4" name="Slide Number Placeholder 3"/>
          <p:cNvSpPr>
            <a:spLocks noGrp="1"/>
          </p:cNvSpPr>
          <p:nvPr>
            <p:ph type="sldNum" sz="quarter" idx="5"/>
          </p:nvPr>
        </p:nvSpPr>
        <p:spPr/>
        <p:txBody>
          <a:bodyPr/>
          <a:lstStyle/>
          <a:p>
            <a:fld id="{BE54D3F9-1471-384F-80A3-73EE4297A39C}" type="slidenum">
              <a:rPr lang="en-US" smtClean="0"/>
              <a:t>47</a:t>
            </a:fld>
            <a:endParaRPr lang="en-US"/>
          </a:p>
        </p:txBody>
      </p:sp>
    </p:spTree>
    <p:extLst>
      <p:ext uri="{BB962C8B-B14F-4D97-AF65-F5344CB8AC3E}">
        <p14:creationId xmlns:p14="http://schemas.microsoft.com/office/powerpoint/2010/main" val="15881741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take a look at accuracy between tasks, we see that PC at VE is significantly correlated with PC at </a:t>
            </a:r>
            <a:r>
              <a:rPr lang="en-US" dirty="0" err="1"/>
              <a:t>Discrim</a:t>
            </a:r>
            <a:r>
              <a:rPr lang="en-US" dirty="0"/>
              <a:t> across all combinations of durations </a:t>
            </a:r>
          </a:p>
          <a:p>
            <a:endParaRPr lang="en-US" dirty="0"/>
          </a:p>
          <a:p>
            <a:r>
              <a:rPr lang="en-US" dirty="0"/>
              <a:t>- Despite vastly different task demands, we see that there are systematic deviations in accuracy driven by the stimuli</a:t>
            </a:r>
          </a:p>
        </p:txBody>
      </p:sp>
      <p:sp>
        <p:nvSpPr>
          <p:cNvPr id="4" name="Slide Number Placeholder 3"/>
          <p:cNvSpPr>
            <a:spLocks noGrp="1"/>
          </p:cNvSpPr>
          <p:nvPr>
            <p:ph type="sldNum" sz="quarter" idx="5"/>
          </p:nvPr>
        </p:nvSpPr>
        <p:spPr/>
        <p:txBody>
          <a:bodyPr/>
          <a:lstStyle/>
          <a:p>
            <a:fld id="{BE54D3F9-1471-384F-80A3-73EE4297A39C}" type="slidenum">
              <a:rPr lang="en-US" smtClean="0"/>
              <a:t>48</a:t>
            </a:fld>
            <a:endParaRPr lang="en-US"/>
          </a:p>
        </p:txBody>
      </p:sp>
    </p:spTree>
    <p:extLst>
      <p:ext uri="{BB962C8B-B14F-4D97-AF65-F5344CB8AC3E}">
        <p14:creationId xmlns:p14="http://schemas.microsoft.com/office/powerpoint/2010/main" val="17883431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if we take a look at the data BETWEEN tasks and BETWEEN outcome measures </a:t>
            </a:r>
            <a:r>
              <a:rPr lang="en-US" dirty="0">
                <a:sym typeface="Wingdings" pitchFamily="2" charset="2"/>
              </a:rPr>
              <a:t> we see that at 250 ms and above, RT from discrimination can significantly predict accuracy in VE.</a:t>
            </a:r>
          </a:p>
          <a:p>
            <a:endParaRPr lang="en-US" dirty="0">
              <a:sym typeface="Wingdings" pitchFamily="2" charset="2"/>
            </a:endParaRPr>
          </a:p>
          <a:p>
            <a:r>
              <a:rPr lang="en-US" dirty="0">
                <a:sym typeface="Wingdings" pitchFamily="2" charset="2"/>
              </a:rPr>
              <a:t>The design of these experiments is such that the only thing in common between these task is the stimuli. These strong relationships between tasks and duration and outcome are a product of this stimulus-driven signal. </a:t>
            </a:r>
          </a:p>
          <a:p>
            <a:endParaRPr lang="en-US" dirty="0">
              <a:sym typeface="Wingdings" pitchFamily="2" charset="2"/>
            </a:endParaRPr>
          </a:p>
          <a:p>
            <a:r>
              <a:rPr lang="en-US" dirty="0">
                <a:sym typeface="Wingdings" pitchFamily="2" charset="2"/>
              </a:rPr>
              <a:t>This is the next avenue for us to investigate – what precisely within the images is driving these effects </a:t>
            </a:r>
          </a:p>
        </p:txBody>
      </p:sp>
      <p:sp>
        <p:nvSpPr>
          <p:cNvPr id="4" name="Slide Number Placeholder 3"/>
          <p:cNvSpPr>
            <a:spLocks noGrp="1"/>
          </p:cNvSpPr>
          <p:nvPr>
            <p:ph type="sldNum" sz="quarter" idx="5"/>
          </p:nvPr>
        </p:nvSpPr>
        <p:spPr/>
        <p:txBody>
          <a:bodyPr/>
          <a:lstStyle/>
          <a:p>
            <a:fld id="{BE54D3F9-1471-384F-80A3-73EE4297A39C}" type="slidenum">
              <a:rPr lang="en-US" smtClean="0"/>
              <a:t>49</a:t>
            </a:fld>
            <a:endParaRPr lang="en-US"/>
          </a:p>
        </p:txBody>
      </p:sp>
    </p:spTree>
    <p:extLst>
      <p:ext uri="{BB962C8B-B14F-4D97-AF65-F5344CB8AC3E}">
        <p14:creationId xmlns:p14="http://schemas.microsoft.com/office/powerpoint/2010/main" val="41773158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50</a:t>
            </a:fld>
            <a:endParaRPr lang="en-US"/>
          </a:p>
        </p:txBody>
      </p:sp>
    </p:spTree>
    <p:extLst>
      <p:ext uri="{BB962C8B-B14F-4D97-AF65-F5344CB8AC3E}">
        <p14:creationId xmlns:p14="http://schemas.microsoft.com/office/powerpoint/2010/main" val="544224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5</a:t>
            </a:fld>
            <a:endParaRPr lang="en-US"/>
          </a:p>
        </p:txBody>
      </p:sp>
    </p:spTree>
    <p:extLst>
      <p:ext uri="{BB962C8B-B14F-4D97-AF65-F5344CB8AC3E}">
        <p14:creationId xmlns:p14="http://schemas.microsoft.com/office/powerpoint/2010/main" val="21762402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going back to the cues, I introduced at the beginning of my talk – we can use the depth estimate data to understand the time course of these cues by tracking how individual image performance changes as viewing duration increase. </a:t>
            </a:r>
          </a:p>
          <a:p>
            <a:endParaRPr lang="en-US" dirty="0"/>
          </a:p>
          <a:p>
            <a:r>
              <a:rPr lang="en-US" dirty="0"/>
              <a:t>To do this we need to calculate these cue values in a systematic way. </a:t>
            </a:r>
          </a:p>
        </p:txBody>
      </p:sp>
      <p:sp>
        <p:nvSpPr>
          <p:cNvPr id="4" name="Slide Number Placeholder 3"/>
          <p:cNvSpPr>
            <a:spLocks noGrp="1"/>
          </p:cNvSpPr>
          <p:nvPr>
            <p:ph type="sldNum" sz="quarter" idx="5"/>
          </p:nvPr>
        </p:nvSpPr>
        <p:spPr/>
        <p:txBody>
          <a:bodyPr/>
          <a:lstStyle/>
          <a:p>
            <a:fld id="{BE54D3F9-1471-384F-80A3-73EE4297A39C}" type="slidenum">
              <a:rPr lang="en-US" smtClean="0"/>
              <a:t>51</a:t>
            </a:fld>
            <a:endParaRPr lang="en-US"/>
          </a:p>
        </p:txBody>
      </p:sp>
    </p:spTree>
    <p:extLst>
      <p:ext uri="{BB962C8B-B14F-4D97-AF65-F5344CB8AC3E}">
        <p14:creationId xmlns:p14="http://schemas.microsoft.com/office/powerpoint/2010/main" val="2241146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Vertices of each object so that each object can be parcellated out </a:t>
            </a:r>
          </a:p>
          <a:p>
            <a:endParaRPr lang="en-US" dirty="0"/>
          </a:p>
          <a:p>
            <a:r>
              <a:rPr lang="en-US" dirty="0"/>
              <a:t>Objects are also labeled </a:t>
            </a:r>
          </a:p>
        </p:txBody>
      </p:sp>
      <p:sp>
        <p:nvSpPr>
          <p:cNvPr id="4" name="Slide Number Placeholder 3"/>
          <p:cNvSpPr>
            <a:spLocks noGrp="1"/>
          </p:cNvSpPr>
          <p:nvPr>
            <p:ph type="sldNum" sz="quarter" idx="5"/>
          </p:nvPr>
        </p:nvSpPr>
        <p:spPr/>
        <p:txBody>
          <a:bodyPr/>
          <a:lstStyle/>
          <a:p>
            <a:fld id="{BE54D3F9-1471-384F-80A3-73EE4297A39C}" type="slidenum">
              <a:rPr lang="en-US" smtClean="0"/>
              <a:t>52</a:t>
            </a:fld>
            <a:endParaRPr lang="en-US"/>
          </a:p>
        </p:txBody>
      </p:sp>
    </p:spTree>
    <p:extLst>
      <p:ext uri="{BB962C8B-B14F-4D97-AF65-F5344CB8AC3E}">
        <p14:creationId xmlns:p14="http://schemas.microsoft.com/office/powerpoint/2010/main" val="11867045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Visualized object segmentation</a:t>
            </a:r>
          </a:p>
          <a:p>
            <a:endParaRPr lang="en-US" dirty="0"/>
          </a:p>
          <a:p>
            <a:r>
              <a:rPr lang="en-US" dirty="0"/>
              <a:t>Quantify each of these cues </a:t>
            </a:r>
          </a:p>
          <a:p>
            <a:endParaRPr lang="en-US" dirty="0"/>
          </a:p>
          <a:p>
            <a:r>
              <a:rPr lang="en-US" dirty="0"/>
              <a:t>For familiar size, we can create a database of canonical size for certain scene categories:</a:t>
            </a:r>
          </a:p>
          <a:p>
            <a:r>
              <a:rPr lang="en-US" dirty="0"/>
              <a:t>i.e. general size of bed </a:t>
            </a:r>
          </a:p>
          <a:p>
            <a:endParaRPr lang="en-US" dirty="0"/>
          </a:p>
          <a:p>
            <a:r>
              <a:rPr lang="en-US" dirty="0"/>
              <a:t>Right now this database does not exist and could be helpful in the future </a:t>
            </a:r>
          </a:p>
        </p:txBody>
      </p:sp>
      <p:sp>
        <p:nvSpPr>
          <p:cNvPr id="4" name="Slide Number Placeholder 3"/>
          <p:cNvSpPr>
            <a:spLocks noGrp="1"/>
          </p:cNvSpPr>
          <p:nvPr>
            <p:ph type="sldNum" sz="quarter" idx="5"/>
          </p:nvPr>
        </p:nvSpPr>
        <p:spPr/>
        <p:txBody>
          <a:bodyPr/>
          <a:lstStyle/>
          <a:p>
            <a:fld id="{BE54D3F9-1471-384F-80A3-73EE4297A39C}" type="slidenum">
              <a:rPr lang="en-US" smtClean="0"/>
              <a:t>53</a:t>
            </a:fld>
            <a:endParaRPr lang="en-US"/>
          </a:p>
        </p:txBody>
      </p:sp>
    </p:spTree>
    <p:extLst>
      <p:ext uri="{BB962C8B-B14F-4D97-AF65-F5344CB8AC3E}">
        <p14:creationId xmlns:p14="http://schemas.microsoft.com/office/powerpoint/2010/main" val="10431323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Linear Perspective </a:t>
            </a:r>
            <a:r>
              <a:rPr lang="en-US" dirty="0">
                <a:sym typeface="Wingdings" pitchFamily="2" charset="2"/>
              </a:rPr>
              <a:t> </a:t>
            </a:r>
            <a:r>
              <a:rPr lang="en-US" dirty="0"/>
              <a:t>the area of the scene captured in a pixel is proportional to the distance of the object from the camera.</a:t>
            </a:r>
          </a:p>
          <a:p>
            <a:pPr marL="171450" indent="-171450">
              <a:buFontTx/>
              <a:buChar char="-"/>
            </a:pPr>
            <a:r>
              <a:rPr lang="en-US" dirty="0"/>
              <a:t>So, the pixels closer to the camera will capture a smaller real world area 'a' as compared to the pixels representing objects further away capturing larger area ‘b’</a:t>
            </a:r>
          </a:p>
          <a:p>
            <a:pPr marL="171450" indent="-171450">
              <a:buFontTx/>
              <a:buChar char="-"/>
            </a:pPr>
            <a:r>
              <a:rPr lang="en-US" dirty="0"/>
              <a:t>This phenomenon of varying number of pixels per distance "Dynamic Resolution". </a:t>
            </a:r>
          </a:p>
          <a:p>
            <a:endParaRPr lang="en-US" dirty="0"/>
          </a:p>
          <a:p>
            <a:r>
              <a:rPr lang="en-US" dirty="0"/>
              <a:t>AOV = angle of view </a:t>
            </a:r>
          </a:p>
          <a:p>
            <a:r>
              <a:rPr lang="en-US" dirty="0"/>
              <a:t>Hi = distance from the camera to the object </a:t>
            </a:r>
          </a:p>
          <a:p>
            <a:r>
              <a:rPr lang="en-US" dirty="0"/>
              <a:t>Image resolution – width, height</a:t>
            </a:r>
          </a:p>
          <a:p>
            <a:endParaRPr lang="en-US" dirty="0"/>
          </a:p>
          <a:p>
            <a:r>
              <a:rPr lang="en-US" dirty="0"/>
              <a:t>Calculates real world width and height</a:t>
            </a:r>
          </a:p>
        </p:txBody>
      </p:sp>
      <p:sp>
        <p:nvSpPr>
          <p:cNvPr id="4" name="Slide Number Placeholder 3"/>
          <p:cNvSpPr>
            <a:spLocks noGrp="1"/>
          </p:cNvSpPr>
          <p:nvPr>
            <p:ph type="sldNum" sz="quarter" idx="5"/>
          </p:nvPr>
        </p:nvSpPr>
        <p:spPr/>
        <p:txBody>
          <a:bodyPr/>
          <a:lstStyle/>
          <a:p>
            <a:fld id="{BE54D3F9-1471-384F-80A3-73EE4297A39C}" type="slidenum">
              <a:rPr lang="en-US" smtClean="0"/>
              <a:t>54</a:t>
            </a:fld>
            <a:endParaRPr lang="en-US"/>
          </a:p>
        </p:txBody>
      </p:sp>
    </p:spTree>
    <p:extLst>
      <p:ext uri="{BB962C8B-B14F-4D97-AF65-F5344CB8AC3E}">
        <p14:creationId xmlns:p14="http://schemas.microsoft.com/office/powerpoint/2010/main" val="7822689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55</a:t>
            </a:fld>
            <a:endParaRPr lang="en-US"/>
          </a:p>
        </p:txBody>
      </p:sp>
    </p:spTree>
    <p:extLst>
      <p:ext uri="{BB962C8B-B14F-4D97-AF65-F5344CB8AC3E}">
        <p14:creationId xmlns:p14="http://schemas.microsoft.com/office/powerpoint/2010/main" val="13044639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56</a:t>
            </a:fld>
            <a:endParaRPr lang="en-US"/>
          </a:p>
        </p:txBody>
      </p:sp>
    </p:spTree>
    <p:extLst>
      <p:ext uri="{BB962C8B-B14F-4D97-AF65-F5344CB8AC3E}">
        <p14:creationId xmlns:p14="http://schemas.microsoft.com/office/powerpoint/2010/main" val="13820597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Label the two images </a:t>
            </a:r>
          </a:p>
          <a:p>
            <a:endParaRPr lang="en-US" dirty="0"/>
          </a:p>
          <a:p>
            <a:r>
              <a:rPr lang="en-US" dirty="0"/>
              <a:t>Red polygon visible ground plane </a:t>
            </a:r>
          </a:p>
          <a:p>
            <a:endParaRPr lang="en-US" dirty="0"/>
          </a:p>
          <a:p>
            <a:r>
              <a:rPr lang="en-US" dirty="0"/>
              <a:t>Justify why we need to look at visible and inferred ground plane </a:t>
            </a:r>
          </a:p>
          <a:p>
            <a:pPr marL="171450" indent="-171450">
              <a:buFontTx/>
              <a:buChar char="-"/>
            </a:pPr>
            <a:r>
              <a:rPr lang="en-US" dirty="0"/>
              <a:t>Each could contribute an individual signal </a:t>
            </a:r>
          </a:p>
          <a:p>
            <a:pPr marL="171450" indent="-171450">
              <a:buFontTx/>
              <a:buChar char="-"/>
            </a:pPr>
            <a:endParaRPr lang="en-US" dirty="0"/>
          </a:p>
          <a:p>
            <a:pPr marL="171450" indent="-171450">
              <a:buFontTx/>
              <a:buChar char="-"/>
            </a:pPr>
            <a:endParaRPr lang="en-US" dirty="0"/>
          </a:p>
          <a:p>
            <a:pPr marL="171450" indent="-171450">
              <a:buFontTx/>
              <a:buChar char="-"/>
            </a:pPr>
            <a:r>
              <a:rPr lang="en-US" dirty="0"/>
              <a:t>Angular declination adjusted by the height of the surface(object) above the ground plane </a:t>
            </a:r>
          </a:p>
          <a:p>
            <a:pPr marL="628650" lvl="1" indent="-171450">
              <a:buFontTx/>
              <a:buChar char="-"/>
            </a:pPr>
            <a:r>
              <a:rPr lang="en-US" dirty="0"/>
              <a:t>Role of surfaces (Gibson) </a:t>
            </a:r>
          </a:p>
        </p:txBody>
      </p:sp>
      <p:sp>
        <p:nvSpPr>
          <p:cNvPr id="4" name="Slide Number Placeholder 3"/>
          <p:cNvSpPr>
            <a:spLocks noGrp="1"/>
          </p:cNvSpPr>
          <p:nvPr>
            <p:ph type="sldNum" sz="quarter" idx="5"/>
          </p:nvPr>
        </p:nvSpPr>
        <p:spPr/>
        <p:txBody>
          <a:bodyPr/>
          <a:lstStyle/>
          <a:p>
            <a:fld id="{BE54D3F9-1471-384F-80A3-73EE4297A39C}" type="slidenum">
              <a:rPr lang="en-US" smtClean="0"/>
              <a:t>57</a:t>
            </a:fld>
            <a:endParaRPr lang="en-US"/>
          </a:p>
        </p:txBody>
      </p:sp>
    </p:spTree>
    <p:extLst>
      <p:ext uri="{BB962C8B-B14F-4D97-AF65-F5344CB8AC3E}">
        <p14:creationId xmlns:p14="http://schemas.microsoft.com/office/powerpoint/2010/main" val="17192876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Better than the low level spatial frequency algorithms for clutter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58</a:t>
            </a:fld>
            <a:endParaRPr lang="en-US"/>
          </a:p>
        </p:txBody>
      </p:sp>
    </p:spTree>
    <p:extLst>
      <p:ext uri="{BB962C8B-B14F-4D97-AF65-F5344CB8AC3E}">
        <p14:creationId xmlns:p14="http://schemas.microsoft.com/office/powerpoint/2010/main" val="18518022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Dictionary of canonical size </a:t>
            </a:r>
          </a:p>
          <a:p>
            <a:endParaRPr lang="en-US" dirty="0"/>
          </a:p>
          <a:p>
            <a:r>
              <a:rPr lang="en-US" dirty="0"/>
              <a:t>Relative size – within image </a:t>
            </a:r>
          </a:p>
          <a:p>
            <a:endParaRPr lang="en-US" dirty="0"/>
          </a:p>
          <a:p>
            <a:r>
              <a:rPr lang="en-US" dirty="0"/>
              <a:t>Familiar size – between images </a:t>
            </a:r>
          </a:p>
          <a:p>
            <a:endParaRPr lang="en-US" dirty="0"/>
          </a:p>
          <a:p>
            <a:endParaRPr lang="en-US" dirty="0"/>
          </a:p>
          <a:p>
            <a:r>
              <a:rPr lang="en-US" dirty="0"/>
              <a:t>Objects tend to have a canonical size </a:t>
            </a:r>
          </a:p>
          <a:p>
            <a:r>
              <a:rPr lang="en-US" dirty="0"/>
              <a:t>We are working to create a database of size </a:t>
            </a:r>
          </a:p>
          <a:p>
            <a:endParaRPr lang="en-US" dirty="0"/>
          </a:p>
          <a:p>
            <a:r>
              <a:rPr lang="en-US" dirty="0"/>
              <a:t>Use size of objects to calibrate spatial layout of the environment </a:t>
            </a:r>
          </a:p>
        </p:txBody>
      </p:sp>
      <p:sp>
        <p:nvSpPr>
          <p:cNvPr id="4" name="Slide Number Placeholder 3"/>
          <p:cNvSpPr>
            <a:spLocks noGrp="1"/>
          </p:cNvSpPr>
          <p:nvPr>
            <p:ph type="sldNum" sz="quarter" idx="5"/>
          </p:nvPr>
        </p:nvSpPr>
        <p:spPr/>
        <p:txBody>
          <a:bodyPr/>
          <a:lstStyle/>
          <a:p>
            <a:fld id="{BE54D3F9-1471-384F-80A3-73EE4297A39C}" type="slidenum">
              <a:rPr lang="en-US" smtClean="0"/>
              <a:t>59</a:t>
            </a:fld>
            <a:endParaRPr lang="en-US"/>
          </a:p>
        </p:txBody>
      </p:sp>
    </p:spTree>
    <p:extLst>
      <p:ext uri="{BB962C8B-B14F-4D97-AF65-F5344CB8AC3E}">
        <p14:creationId xmlns:p14="http://schemas.microsoft.com/office/powerpoint/2010/main" val="41164196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further emphasize the importance of these cues, consider this question – how far away is the hill behind the astronaut? </a:t>
            </a:r>
          </a:p>
          <a:p>
            <a:endParaRPr lang="en-US" dirty="0"/>
          </a:p>
          <a:p>
            <a:r>
              <a:rPr lang="en-US" dirty="0"/>
              <a:t>There are a lot of factors working against you when I pose this question </a:t>
            </a:r>
          </a:p>
          <a:p>
            <a:pPr marL="228600" indent="-228600">
              <a:buAutoNum type="arabicPeriod"/>
            </a:pPr>
            <a:r>
              <a:rPr lang="en-US" dirty="0"/>
              <a:t>This is a picture so oculomotor cues are returning flatness, they are essentially uninformative </a:t>
            </a:r>
          </a:p>
          <a:p>
            <a:pPr marL="228600" indent="-228600">
              <a:buAutoNum type="arabicPeriod"/>
            </a:pPr>
            <a:r>
              <a:rPr lang="en-US" dirty="0"/>
              <a:t>So you are forced to rely only on pictorial cues – unfortunately there is very little familiar size information, making it very hard to estimate depth </a:t>
            </a:r>
          </a:p>
          <a:p>
            <a:endParaRPr lang="en-US" dirty="0"/>
          </a:p>
          <a:p>
            <a:r>
              <a:rPr lang="en-US" dirty="0"/>
              <a:t>Hill on background is miles away, but its very hard to tell that given the information you have from pictorial cues. </a:t>
            </a:r>
          </a:p>
          <a:p>
            <a:endParaRPr lang="en-US" dirty="0"/>
          </a:p>
          <a:p>
            <a:r>
              <a:rPr lang="en-US" dirty="0"/>
              <a:t>All this to say – the errors or biases we may have when we encounter scenes are at the crux of our understanding of human depth perception. This is why quantifying the information in a given scene is very important. Particularly in pictures of real world scenes that we navigate in and interact with on a day to day basis. </a:t>
            </a:r>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60</a:t>
            </a:fld>
            <a:endParaRPr lang="en-US"/>
          </a:p>
        </p:txBody>
      </p:sp>
    </p:spTree>
    <p:extLst>
      <p:ext uri="{BB962C8B-B14F-4D97-AF65-F5344CB8AC3E}">
        <p14:creationId xmlns:p14="http://schemas.microsoft.com/office/powerpoint/2010/main" val="3504119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6</a:t>
            </a:fld>
            <a:endParaRPr lang="en-US"/>
          </a:p>
        </p:txBody>
      </p:sp>
    </p:spTree>
    <p:extLst>
      <p:ext uri="{BB962C8B-B14F-4D97-AF65-F5344CB8AC3E}">
        <p14:creationId xmlns:p14="http://schemas.microsoft.com/office/powerpoint/2010/main" val="24576028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61</a:t>
            </a:fld>
            <a:endParaRPr lang="en-US"/>
          </a:p>
        </p:txBody>
      </p:sp>
    </p:spTree>
    <p:extLst>
      <p:ext uri="{BB962C8B-B14F-4D97-AF65-F5344CB8AC3E}">
        <p14:creationId xmlns:p14="http://schemas.microsoft.com/office/powerpoint/2010/main" val="28137402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62</a:t>
            </a:fld>
            <a:endParaRPr lang="en-US"/>
          </a:p>
        </p:txBody>
      </p:sp>
    </p:spTree>
    <p:extLst>
      <p:ext uri="{BB962C8B-B14F-4D97-AF65-F5344CB8AC3E}">
        <p14:creationId xmlns:p14="http://schemas.microsoft.com/office/powerpoint/2010/main" val="37916369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computer models that are able to generate accurate depth maps – but it would be amazing if we could develop a model that represents human spatial perception, including our biases so that we can predict error </a:t>
            </a: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63</a:t>
            </a:fld>
            <a:endParaRPr lang="en-US"/>
          </a:p>
        </p:txBody>
      </p:sp>
    </p:spTree>
    <p:extLst>
      <p:ext uri="{BB962C8B-B14F-4D97-AF65-F5344CB8AC3E}">
        <p14:creationId xmlns:p14="http://schemas.microsoft.com/office/powerpoint/2010/main" val="42512214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Fechner </a:t>
            </a:r>
          </a:p>
          <a:p>
            <a:endParaRPr lang="en-US" dirty="0"/>
          </a:p>
          <a:p>
            <a:endParaRPr lang="en-US" dirty="0"/>
          </a:p>
          <a:p>
            <a:r>
              <a:rPr lang="en-US" dirty="0"/>
              <a:t>height </a:t>
            </a:r>
          </a:p>
        </p:txBody>
      </p:sp>
      <p:sp>
        <p:nvSpPr>
          <p:cNvPr id="4" name="Slide Number Placeholder 3"/>
          <p:cNvSpPr>
            <a:spLocks noGrp="1"/>
          </p:cNvSpPr>
          <p:nvPr>
            <p:ph type="sldNum" sz="quarter" idx="5"/>
          </p:nvPr>
        </p:nvSpPr>
        <p:spPr/>
        <p:txBody>
          <a:bodyPr/>
          <a:lstStyle/>
          <a:p>
            <a:fld id="{BE54D3F9-1471-384F-80A3-73EE4297A39C}" type="slidenum">
              <a:rPr lang="en-US" smtClean="0"/>
              <a:t>64</a:t>
            </a:fld>
            <a:endParaRPr lang="en-US"/>
          </a:p>
        </p:txBody>
      </p:sp>
    </p:spTree>
    <p:extLst>
      <p:ext uri="{BB962C8B-B14F-4D97-AF65-F5344CB8AC3E}">
        <p14:creationId xmlns:p14="http://schemas.microsoft.com/office/powerpoint/2010/main" val="17748609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65</a:t>
            </a:fld>
            <a:endParaRPr lang="en-US"/>
          </a:p>
        </p:txBody>
      </p:sp>
    </p:spTree>
    <p:extLst>
      <p:ext uri="{BB962C8B-B14F-4D97-AF65-F5344CB8AC3E}">
        <p14:creationId xmlns:p14="http://schemas.microsoft.com/office/powerpoint/2010/main" val="19338192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66</a:t>
            </a:fld>
            <a:endParaRPr lang="en-US"/>
          </a:p>
        </p:txBody>
      </p:sp>
    </p:spTree>
    <p:extLst>
      <p:ext uri="{BB962C8B-B14F-4D97-AF65-F5344CB8AC3E}">
        <p14:creationId xmlns:p14="http://schemas.microsoft.com/office/powerpoint/2010/main" val="11929339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Gender confound</a:t>
            </a:r>
          </a:p>
          <a:p>
            <a:pPr marL="171450" indent="-171450">
              <a:buFontTx/>
              <a:buChar char="-"/>
            </a:pPr>
            <a:r>
              <a:rPr lang="en-US" dirty="0"/>
              <a:t>Understanding of computerized distance </a:t>
            </a:r>
          </a:p>
          <a:p>
            <a:pPr marL="628650" lvl="1" indent="-171450">
              <a:buFontTx/>
              <a:buChar char="-"/>
            </a:pPr>
            <a:r>
              <a:rPr lang="en-US" dirty="0"/>
              <a:t>Men tend to play more video games </a:t>
            </a:r>
          </a:p>
          <a:p>
            <a:pPr marL="171450" indent="-171450">
              <a:buFontTx/>
              <a:buChar char="-"/>
            </a:pPr>
            <a:r>
              <a:rPr lang="en-US" dirty="0"/>
              <a:t>Experience </a:t>
            </a:r>
          </a:p>
          <a:p>
            <a:pPr marL="171450" indent="-171450">
              <a:buFontTx/>
              <a:buChar char="-"/>
            </a:pPr>
            <a:r>
              <a:rPr lang="en-US" dirty="0"/>
              <a:t>Video game experience survey </a:t>
            </a:r>
          </a:p>
        </p:txBody>
      </p:sp>
      <p:sp>
        <p:nvSpPr>
          <p:cNvPr id="4" name="Slide Number Placeholder 3"/>
          <p:cNvSpPr>
            <a:spLocks noGrp="1"/>
          </p:cNvSpPr>
          <p:nvPr>
            <p:ph type="sldNum" sz="quarter" idx="5"/>
          </p:nvPr>
        </p:nvSpPr>
        <p:spPr/>
        <p:txBody>
          <a:bodyPr/>
          <a:lstStyle/>
          <a:p>
            <a:fld id="{BE54D3F9-1471-384F-80A3-73EE4297A39C}" type="slidenum">
              <a:rPr lang="en-US" smtClean="0"/>
              <a:t>67</a:t>
            </a:fld>
            <a:endParaRPr lang="en-US"/>
          </a:p>
        </p:txBody>
      </p:sp>
    </p:spTree>
    <p:extLst>
      <p:ext uri="{BB962C8B-B14F-4D97-AF65-F5344CB8AC3E}">
        <p14:creationId xmlns:p14="http://schemas.microsoft.com/office/powerpoint/2010/main" val="16232141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 can affect speed of processing so we looked into the effect of age on sensitivity.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68</a:t>
            </a:fld>
            <a:endParaRPr lang="en-US"/>
          </a:p>
        </p:txBody>
      </p:sp>
    </p:spTree>
    <p:extLst>
      <p:ext uri="{BB962C8B-B14F-4D97-AF65-F5344CB8AC3E}">
        <p14:creationId xmlns:p14="http://schemas.microsoft.com/office/powerpoint/2010/main" val="37948176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Main effect of age – older individuals seems to have slightly higher sensitivity </a:t>
            </a:r>
          </a:p>
          <a:p>
            <a:endParaRPr lang="en-US" dirty="0"/>
          </a:p>
          <a:p>
            <a:r>
              <a:rPr lang="en-US" dirty="0"/>
              <a:t>This is consistent with previous work in the field that has shown that older people tend to be more sensitive to depth. This might be due to experience, or memory strategy. It remains to be seen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69</a:t>
            </a:fld>
            <a:endParaRPr lang="en-US"/>
          </a:p>
        </p:txBody>
      </p:sp>
    </p:spTree>
    <p:extLst>
      <p:ext uri="{BB962C8B-B14F-4D97-AF65-F5344CB8AC3E}">
        <p14:creationId xmlns:p14="http://schemas.microsoft.com/office/powerpoint/2010/main" val="16821150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 can affect speed of processing so we looked into the effect of age on sensitivity across durations </a:t>
            </a:r>
          </a:p>
          <a:p>
            <a:endParaRPr lang="en-US" dirty="0"/>
          </a:p>
          <a:p>
            <a:r>
              <a:rPr lang="en-US" dirty="0"/>
              <a:t>No effect </a:t>
            </a:r>
          </a:p>
        </p:txBody>
      </p:sp>
      <p:sp>
        <p:nvSpPr>
          <p:cNvPr id="4" name="Slide Number Placeholder 3"/>
          <p:cNvSpPr>
            <a:spLocks noGrp="1"/>
          </p:cNvSpPr>
          <p:nvPr>
            <p:ph type="sldNum" sz="quarter" idx="5"/>
          </p:nvPr>
        </p:nvSpPr>
        <p:spPr/>
        <p:txBody>
          <a:bodyPr/>
          <a:lstStyle/>
          <a:p>
            <a:fld id="{BE54D3F9-1471-384F-80A3-73EE4297A39C}" type="slidenum">
              <a:rPr lang="en-US" smtClean="0"/>
              <a:t>70</a:t>
            </a:fld>
            <a:endParaRPr lang="en-US"/>
          </a:p>
        </p:txBody>
      </p:sp>
    </p:spTree>
    <p:extLst>
      <p:ext uri="{BB962C8B-B14F-4D97-AF65-F5344CB8AC3E}">
        <p14:creationId xmlns:p14="http://schemas.microsoft.com/office/powerpoint/2010/main" val="4211998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a:t>
            </a:fld>
            <a:endParaRPr lang="en-US"/>
          </a:p>
        </p:txBody>
      </p:sp>
    </p:spTree>
    <p:extLst>
      <p:ext uri="{BB962C8B-B14F-4D97-AF65-F5344CB8AC3E}">
        <p14:creationId xmlns:p14="http://schemas.microsoft.com/office/powerpoint/2010/main" val="18396941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the green pixel as an irregular polygon in 3D space, we can use the neighbors to get the size of that pixel. </a:t>
            </a:r>
          </a:p>
          <a:p>
            <a:endParaRPr lang="en-US" dirty="0"/>
          </a:p>
          <a:p>
            <a:r>
              <a:rPr lang="en-US" dirty="0"/>
              <a:t>Start by getting the Euclidean distance to each neighbor </a:t>
            </a:r>
          </a:p>
          <a:p>
            <a:endParaRPr lang="en-US" dirty="0"/>
          </a:p>
          <a:p>
            <a:endParaRPr lang="en-US" dirty="0"/>
          </a:p>
          <a:p>
            <a:r>
              <a:rPr lang="en-US" dirty="0"/>
              <a:t>Highlight importance of database – stuff we can do with just depth data </a:t>
            </a:r>
          </a:p>
          <a:p>
            <a:endParaRPr lang="en-US" dirty="0"/>
          </a:p>
          <a:p>
            <a:r>
              <a:rPr lang="en-US" dirty="0"/>
              <a:t>Real world scenes are high in complexity – motivates these analyses </a:t>
            </a:r>
          </a:p>
        </p:txBody>
      </p:sp>
      <p:sp>
        <p:nvSpPr>
          <p:cNvPr id="4" name="Slide Number Placeholder 3"/>
          <p:cNvSpPr>
            <a:spLocks noGrp="1"/>
          </p:cNvSpPr>
          <p:nvPr>
            <p:ph type="sldNum" sz="quarter" idx="5"/>
          </p:nvPr>
        </p:nvSpPr>
        <p:spPr/>
        <p:txBody>
          <a:bodyPr/>
          <a:lstStyle/>
          <a:p>
            <a:fld id="{BE54D3F9-1471-384F-80A3-73EE4297A39C}" type="slidenum">
              <a:rPr lang="en-US" smtClean="0"/>
              <a:t>75</a:t>
            </a:fld>
            <a:endParaRPr lang="en-US"/>
          </a:p>
        </p:txBody>
      </p:sp>
    </p:spTree>
    <p:extLst>
      <p:ext uri="{BB962C8B-B14F-4D97-AF65-F5344CB8AC3E}">
        <p14:creationId xmlns:p14="http://schemas.microsoft.com/office/powerpoint/2010/main" val="38358031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there you can get the area of that triangle</a:t>
            </a:r>
          </a:p>
        </p:txBody>
      </p:sp>
      <p:sp>
        <p:nvSpPr>
          <p:cNvPr id="4" name="Slide Number Placeholder 3"/>
          <p:cNvSpPr>
            <a:spLocks noGrp="1"/>
          </p:cNvSpPr>
          <p:nvPr>
            <p:ph type="sldNum" sz="quarter" idx="5"/>
          </p:nvPr>
        </p:nvSpPr>
        <p:spPr/>
        <p:txBody>
          <a:bodyPr/>
          <a:lstStyle/>
          <a:p>
            <a:fld id="{BE54D3F9-1471-384F-80A3-73EE4297A39C}" type="slidenum">
              <a:rPr lang="en-US" smtClean="0"/>
              <a:t>76</a:t>
            </a:fld>
            <a:endParaRPr lang="en-US"/>
          </a:p>
        </p:txBody>
      </p:sp>
    </p:spTree>
    <p:extLst>
      <p:ext uri="{BB962C8B-B14F-4D97-AF65-F5344CB8AC3E}">
        <p14:creationId xmlns:p14="http://schemas.microsoft.com/office/powerpoint/2010/main" val="1745255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Repeat this for every neighbor – and take the sum! </a:t>
            </a:r>
          </a:p>
          <a:p>
            <a:endParaRPr lang="en-US" dirty="0"/>
          </a:p>
          <a:p>
            <a:r>
              <a:rPr lang="en-US" dirty="0"/>
              <a:t>Then do that for every pixel in the object </a:t>
            </a:r>
          </a:p>
          <a:p>
            <a:r>
              <a:rPr lang="en-US" dirty="0"/>
              <a:t>- Where n is the number of pixels in that object </a:t>
            </a:r>
          </a:p>
        </p:txBody>
      </p:sp>
      <p:sp>
        <p:nvSpPr>
          <p:cNvPr id="4" name="Slide Number Placeholder 3"/>
          <p:cNvSpPr>
            <a:spLocks noGrp="1"/>
          </p:cNvSpPr>
          <p:nvPr>
            <p:ph type="sldNum" sz="quarter" idx="5"/>
          </p:nvPr>
        </p:nvSpPr>
        <p:spPr/>
        <p:txBody>
          <a:bodyPr/>
          <a:lstStyle/>
          <a:p>
            <a:fld id="{BE54D3F9-1471-384F-80A3-73EE4297A39C}" type="slidenum">
              <a:rPr lang="en-US" smtClean="0"/>
              <a:t>77</a:t>
            </a:fld>
            <a:endParaRPr lang="en-US"/>
          </a:p>
        </p:txBody>
      </p:sp>
    </p:spTree>
    <p:extLst>
      <p:ext uri="{BB962C8B-B14F-4D97-AF65-F5344CB8AC3E}">
        <p14:creationId xmlns:p14="http://schemas.microsoft.com/office/powerpoint/2010/main" val="28341253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Label the two images </a:t>
            </a:r>
          </a:p>
          <a:p>
            <a:endParaRPr lang="en-US" dirty="0"/>
          </a:p>
          <a:p>
            <a:r>
              <a:rPr lang="en-US" dirty="0"/>
              <a:t>Red polygon visible ground plane </a:t>
            </a:r>
          </a:p>
          <a:p>
            <a:endParaRPr lang="en-US" dirty="0"/>
          </a:p>
          <a:p>
            <a:r>
              <a:rPr lang="en-US" dirty="0"/>
              <a:t>Justify why we need to look at visible and inferred ground plane </a:t>
            </a:r>
          </a:p>
          <a:p>
            <a:pPr marL="171450" indent="-171450">
              <a:buFontTx/>
              <a:buChar char="-"/>
            </a:pPr>
            <a:r>
              <a:rPr lang="en-US" dirty="0"/>
              <a:t>Each could contribute an individual signal </a:t>
            </a:r>
          </a:p>
          <a:p>
            <a:pPr marL="171450" indent="-171450">
              <a:buFontTx/>
              <a:buChar char="-"/>
            </a:pPr>
            <a:endParaRPr lang="en-US" dirty="0"/>
          </a:p>
          <a:p>
            <a:pPr marL="171450" indent="-171450">
              <a:buFontTx/>
              <a:buChar char="-"/>
            </a:pPr>
            <a:endParaRPr lang="en-US" dirty="0"/>
          </a:p>
          <a:p>
            <a:pPr marL="171450" indent="-171450">
              <a:buFontTx/>
              <a:buChar char="-"/>
            </a:pPr>
            <a:r>
              <a:rPr lang="en-US" dirty="0"/>
              <a:t>Angular declination adjusted by the height of the surface(object) above the ground plane </a:t>
            </a:r>
          </a:p>
          <a:p>
            <a:pPr marL="628650" lvl="1" indent="-171450">
              <a:buFontTx/>
              <a:buChar char="-"/>
            </a:pPr>
            <a:r>
              <a:rPr lang="en-US" dirty="0"/>
              <a:t>Role of surfaces (Gibson) </a:t>
            </a:r>
          </a:p>
        </p:txBody>
      </p:sp>
      <p:sp>
        <p:nvSpPr>
          <p:cNvPr id="4" name="Slide Number Placeholder 3"/>
          <p:cNvSpPr>
            <a:spLocks noGrp="1"/>
          </p:cNvSpPr>
          <p:nvPr>
            <p:ph type="sldNum" sz="quarter" idx="5"/>
          </p:nvPr>
        </p:nvSpPr>
        <p:spPr/>
        <p:txBody>
          <a:bodyPr/>
          <a:lstStyle/>
          <a:p>
            <a:fld id="{BE54D3F9-1471-384F-80A3-73EE4297A39C}" type="slidenum">
              <a:rPr lang="en-US" smtClean="0"/>
              <a:t>78</a:t>
            </a:fld>
            <a:endParaRPr lang="en-US"/>
          </a:p>
        </p:txBody>
      </p:sp>
    </p:spTree>
    <p:extLst>
      <p:ext uri="{BB962C8B-B14F-4D97-AF65-F5344CB8AC3E}">
        <p14:creationId xmlns:p14="http://schemas.microsoft.com/office/powerpoint/2010/main" val="36043219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to end</a:t>
            </a:r>
          </a:p>
        </p:txBody>
      </p:sp>
      <p:sp>
        <p:nvSpPr>
          <p:cNvPr id="4" name="Slide Number Placeholder 3"/>
          <p:cNvSpPr>
            <a:spLocks noGrp="1"/>
          </p:cNvSpPr>
          <p:nvPr>
            <p:ph type="sldNum" sz="quarter" idx="5"/>
          </p:nvPr>
        </p:nvSpPr>
        <p:spPr/>
        <p:txBody>
          <a:bodyPr/>
          <a:lstStyle/>
          <a:p>
            <a:fld id="{BE54D3F9-1471-384F-80A3-73EE4297A39C}" type="slidenum">
              <a:rPr lang="en-US" smtClean="0"/>
              <a:t>79</a:t>
            </a:fld>
            <a:endParaRPr lang="en-US"/>
          </a:p>
        </p:txBody>
      </p:sp>
    </p:spTree>
    <p:extLst>
      <p:ext uri="{BB962C8B-B14F-4D97-AF65-F5344CB8AC3E}">
        <p14:creationId xmlns:p14="http://schemas.microsoft.com/office/powerpoint/2010/main" val="32479932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Better than the low level spatial frequency algorithms for clutter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80</a:t>
            </a:fld>
            <a:endParaRPr lang="en-US"/>
          </a:p>
        </p:txBody>
      </p:sp>
    </p:spTree>
    <p:extLst>
      <p:ext uri="{BB962C8B-B14F-4D97-AF65-F5344CB8AC3E}">
        <p14:creationId xmlns:p14="http://schemas.microsoft.com/office/powerpoint/2010/main" val="103989351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Move to archive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81</a:t>
            </a:fld>
            <a:endParaRPr lang="en-US"/>
          </a:p>
        </p:txBody>
      </p:sp>
    </p:spTree>
    <p:extLst>
      <p:ext uri="{BB962C8B-B14F-4D97-AF65-F5344CB8AC3E}">
        <p14:creationId xmlns:p14="http://schemas.microsoft.com/office/powerpoint/2010/main" val="373741940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Dictionary of canonical size </a:t>
            </a:r>
          </a:p>
          <a:p>
            <a:endParaRPr lang="en-US" dirty="0"/>
          </a:p>
          <a:p>
            <a:r>
              <a:rPr lang="en-US" dirty="0"/>
              <a:t>Relative size – within image </a:t>
            </a:r>
          </a:p>
          <a:p>
            <a:endParaRPr lang="en-US" dirty="0"/>
          </a:p>
          <a:p>
            <a:r>
              <a:rPr lang="en-US" dirty="0"/>
              <a:t>Familiar size – between images </a:t>
            </a:r>
          </a:p>
        </p:txBody>
      </p:sp>
      <p:sp>
        <p:nvSpPr>
          <p:cNvPr id="4" name="Slide Number Placeholder 3"/>
          <p:cNvSpPr>
            <a:spLocks noGrp="1"/>
          </p:cNvSpPr>
          <p:nvPr>
            <p:ph type="sldNum" sz="quarter" idx="5"/>
          </p:nvPr>
        </p:nvSpPr>
        <p:spPr/>
        <p:txBody>
          <a:bodyPr/>
          <a:lstStyle/>
          <a:p>
            <a:fld id="{BE54D3F9-1471-384F-80A3-73EE4297A39C}" type="slidenum">
              <a:rPr lang="en-US" smtClean="0"/>
              <a:t>82</a:t>
            </a:fld>
            <a:endParaRPr lang="en-US"/>
          </a:p>
        </p:txBody>
      </p:sp>
    </p:spTree>
    <p:extLst>
      <p:ext uri="{BB962C8B-B14F-4D97-AF65-F5344CB8AC3E}">
        <p14:creationId xmlns:p14="http://schemas.microsoft.com/office/powerpoint/2010/main" val="173959125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Imagine filling the whole room with water </a:t>
            </a:r>
          </a:p>
          <a:p>
            <a:pPr rtl="0"/>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Highlight importance of database – stuff we can do with just depth data </a:t>
            </a:r>
          </a:p>
          <a:p>
            <a:pPr rtl="0"/>
            <a:endParaRPr lang="en-US" sz="1200" b="0" i="0" u="none" strike="noStrike" kern="1200" dirty="0">
              <a:solidFill>
                <a:schemeClr val="tx1"/>
              </a:solidFill>
              <a:effectLst/>
              <a:latin typeface="+mn-lt"/>
              <a:ea typeface="+mn-ea"/>
              <a:cs typeface="+mn-cs"/>
            </a:endParaRP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83</a:t>
            </a:fld>
            <a:endParaRPr lang="en-US"/>
          </a:p>
        </p:txBody>
      </p:sp>
    </p:spTree>
    <p:extLst>
      <p:ext uri="{BB962C8B-B14F-4D97-AF65-F5344CB8AC3E}">
        <p14:creationId xmlns:p14="http://schemas.microsoft.com/office/powerpoint/2010/main" val="139084985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far we have been able to observe reliable data for each duration – there is consistency in sensitivity amongst the participants at all viewing durations (large amount of variance explained).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Since participants only saw each image once, the data points across duration are independent, which tells us that something within the scene itself is driving responses in this individual images.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plot above shows average error for each target.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Plot shows what we would expect – greater error for stimuli with larger depths, since there is a large range of possible responses at further depths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What this plot also shows is individual images that have high error, and others with low error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data will in the future then enable us to look at the change in sensitivity to each image at each duration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84</a:t>
            </a:fld>
            <a:endParaRPr lang="en-US"/>
          </a:p>
        </p:txBody>
      </p:sp>
    </p:spTree>
    <p:extLst>
      <p:ext uri="{BB962C8B-B14F-4D97-AF65-F5344CB8AC3E}">
        <p14:creationId xmlns:p14="http://schemas.microsoft.com/office/powerpoint/2010/main" val="2431152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8</a:t>
            </a:fld>
            <a:endParaRPr lang="en-US"/>
          </a:p>
        </p:txBody>
      </p:sp>
    </p:spTree>
    <p:extLst>
      <p:ext uri="{BB962C8B-B14F-4D97-AF65-F5344CB8AC3E}">
        <p14:creationId xmlns:p14="http://schemas.microsoft.com/office/powerpoint/2010/main" val="13320988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far we have been able to observe reliable data for each duration – there is consistency in sensitivity amongst the participants at all viewing durations (large amount of variance explained).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Since participants only saw each image once, the data points across duration are independent, which tells us that something within the scene itself is driving responses in this individual images.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plot above shows average error for each target.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Plot shows what we would expect – greater error for stimuli with larger depths, since there is a large range of possible responses at further depths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What this plot also shows is individual images that have high error, and others with low error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data will in the future then enable us to look at the change in sensitivity to each image at each duration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85</a:t>
            </a:fld>
            <a:endParaRPr lang="en-US"/>
          </a:p>
        </p:txBody>
      </p:sp>
    </p:spTree>
    <p:extLst>
      <p:ext uri="{BB962C8B-B14F-4D97-AF65-F5344CB8AC3E}">
        <p14:creationId xmlns:p14="http://schemas.microsoft.com/office/powerpoint/2010/main" val="87004205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Low clutter,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Visible ground plane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Target is clearly anchored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Clear room dimensions </a:t>
            </a:r>
          </a:p>
        </p:txBody>
      </p:sp>
      <p:sp>
        <p:nvSpPr>
          <p:cNvPr id="4" name="Slide Number Placeholder 3"/>
          <p:cNvSpPr>
            <a:spLocks noGrp="1"/>
          </p:cNvSpPr>
          <p:nvPr>
            <p:ph type="sldNum" sz="quarter" idx="5"/>
          </p:nvPr>
        </p:nvSpPr>
        <p:spPr/>
        <p:txBody>
          <a:bodyPr/>
          <a:lstStyle/>
          <a:p>
            <a:fld id="{BE54D3F9-1471-384F-80A3-73EE4297A39C}" type="slidenum">
              <a:rPr lang="en-US" smtClean="0"/>
              <a:t>86</a:t>
            </a:fld>
            <a:endParaRPr lang="en-US"/>
          </a:p>
        </p:txBody>
      </p:sp>
    </p:spTree>
    <p:extLst>
      <p:ext uri="{BB962C8B-B14F-4D97-AF65-F5344CB8AC3E}">
        <p14:creationId xmlns:p14="http://schemas.microsoft.com/office/powerpoint/2010/main" val="120942659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overall question is  - what are the temporal dynamics of cue extraction in natural scenes?</a:t>
            </a:r>
          </a:p>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87</a:t>
            </a:fld>
            <a:endParaRPr lang="en-US"/>
          </a:p>
        </p:txBody>
      </p:sp>
    </p:spTree>
    <p:extLst>
      <p:ext uri="{BB962C8B-B14F-4D97-AF65-F5344CB8AC3E}">
        <p14:creationId xmlns:p14="http://schemas.microsoft.com/office/powerpoint/2010/main" val="205494310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 main idea here to to develop a model that can extract depth and cue value information from a diverse set of scenes </a:t>
            </a:r>
          </a:p>
          <a:p>
            <a:pPr marL="0" indent="0">
              <a:buFontTx/>
              <a:buNone/>
            </a:pPr>
            <a:endParaRPr lang="en-US" dirty="0"/>
          </a:p>
          <a:p>
            <a:pPr marL="0" indent="0">
              <a:buFontTx/>
              <a:buNone/>
            </a:pPr>
            <a:r>
              <a:rPr lang="en-US" dirty="0"/>
              <a:t>What cues are most informative for depth judgements? </a:t>
            </a:r>
            <a:r>
              <a:rPr lang="en-US" dirty="0">
                <a:sym typeface="Wingdings" pitchFamily="2" charset="2"/>
              </a:rPr>
              <a:t> ML approach allows us to get data from a large variety and number of scenes</a:t>
            </a:r>
            <a:endParaRPr lang="en-US" dirty="0"/>
          </a:p>
          <a:p>
            <a:pPr marL="228600" indent="-228600">
              <a:buAutoNum type="arabicPeriod"/>
            </a:pPr>
            <a:r>
              <a:rPr lang="en-US" dirty="0"/>
              <a:t>Unstructured images of indoor and outdoor environments that were imaged with a depth camera </a:t>
            </a:r>
            <a:r>
              <a:rPr lang="en-US" dirty="0">
                <a:sym typeface="Wingdings" pitchFamily="2" charset="2"/>
              </a:rPr>
              <a:t> the colors in the depth map indicate estimated distances from the camera </a:t>
            </a:r>
          </a:p>
          <a:p>
            <a:pPr marL="228600" indent="-228600">
              <a:buAutoNum type="arabicPeriod"/>
            </a:pPr>
            <a:r>
              <a:rPr lang="en-US" dirty="0">
                <a:sym typeface="Wingdings" pitchFamily="2" charset="2"/>
              </a:rPr>
              <a:t>Infer a learning algorithm  ﻿Fig. 3 The absolute depth feature vector for a patch, which includes features from its immediate neighbors and its more distant neighbors (at larger scales). The relative depth features for each patch use histograms of the filter outputs</a:t>
            </a:r>
          </a:p>
          <a:p>
            <a:pPr marL="228600" indent="-228600">
              <a:buAutoNum type="arabicPeriod"/>
            </a:pPr>
            <a:r>
              <a:rPr lang="en-US" dirty="0">
                <a:sym typeface="Wingdings" pitchFamily="2" charset="2"/>
              </a:rPr>
              <a:t>Generates depth map </a:t>
            </a:r>
          </a:p>
          <a:p>
            <a:pPr marL="228600" indent="-228600">
              <a:buAutoNum type="arabicPeriod"/>
            </a:pPr>
            <a:endParaRPr lang="en-US" dirty="0">
              <a:sym typeface="Wingdings" pitchFamily="2" charset="2"/>
            </a:endParaRPr>
          </a:p>
          <a:p>
            <a:pPr marL="0" indent="0">
              <a:buNone/>
            </a:pPr>
            <a:r>
              <a:rPr lang="en-US" dirty="0">
                <a:sym typeface="Wingdings" pitchFamily="2" charset="2"/>
              </a:rPr>
              <a:t>Our model will use similar computation to predict cue value classification of unlabeled images </a:t>
            </a:r>
          </a:p>
          <a:p>
            <a:pPr marL="0" indent="0">
              <a:buNone/>
            </a:pPr>
            <a:endParaRPr lang="en-US" dirty="0">
              <a:sym typeface="Wingdings" pitchFamily="2" charset="2"/>
            </a:endParaRPr>
          </a:p>
          <a:p>
            <a:pPr marL="0" indent="0">
              <a:buNone/>
            </a:pPr>
            <a:endParaRPr lang="en-US" dirty="0">
              <a:sym typeface="Wingdings" pitchFamily="2" charset="2"/>
            </a:endParaRPr>
          </a:p>
        </p:txBody>
      </p:sp>
      <p:sp>
        <p:nvSpPr>
          <p:cNvPr id="4" name="Slide Number Placeholder 3"/>
          <p:cNvSpPr>
            <a:spLocks noGrp="1"/>
          </p:cNvSpPr>
          <p:nvPr>
            <p:ph type="sldNum" sz="quarter" idx="5"/>
          </p:nvPr>
        </p:nvSpPr>
        <p:spPr/>
        <p:txBody>
          <a:bodyPr/>
          <a:lstStyle/>
          <a:p>
            <a:fld id="{38BD2E17-7AD0-FD4B-94AB-C1C744F95710}" type="slidenum">
              <a:rPr lang="en-US" smtClean="0"/>
              <a:t>88</a:t>
            </a:fld>
            <a:endParaRPr lang="en-US"/>
          </a:p>
        </p:txBody>
      </p:sp>
    </p:spTree>
    <p:extLst>
      <p:ext uri="{BB962C8B-B14F-4D97-AF65-F5344CB8AC3E}">
        <p14:creationId xmlns:p14="http://schemas.microsoft.com/office/powerpoint/2010/main" val="14097679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Red shape represents ground plane – if there was a discontinuity in the sidewalk that would disrupt depth perception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test this theory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Target placed on other side of the gap </a:t>
            </a:r>
            <a:r>
              <a:rPr lang="en-US" dirty="0">
                <a:sym typeface="Wingdings" pitchFamily="2" charset="2"/>
              </a:rPr>
              <a:t> judge egocentric distance to the target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ym typeface="Wingdings" pitchFamily="2" charset="2"/>
              </a:rPr>
              <a:t>Or blindfolded walking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When there was a gap performance suffered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﻿Results provide evidence for the role of the common ground surface in accurate absolute distance judgement.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90</a:t>
            </a:fld>
            <a:endParaRPr lang="en-US"/>
          </a:p>
        </p:txBody>
      </p:sp>
    </p:spTree>
    <p:extLst>
      <p:ext uri="{BB962C8B-B14F-4D97-AF65-F5344CB8AC3E}">
        <p14:creationId xmlns:p14="http://schemas.microsoft.com/office/powerpoint/2010/main" val="56591705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Inhomogeneity in the texture gradient of the ground plane causes ERRORS in absolute distance judgment for perceptual and visually directed tasks (blind walking)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Experiment: </a:t>
            </a:r>
          </a:p>
          <a:p>
            <a:pPr marL="171450" indent="-171450">
              <a:buFontTx/>
              <a:buChar char="-"/>
            </a:pPr>
            <a:r>
              <a:rPr lang="en-US" dirty="0"/>
              <a:t>Participants made perceptual and physical judgements of distance (blind-walking, and perceptual matching) on homogenous (control) and non-homogenous scenes (concrete then grass and vise versa to rule out viewing direction as the explanation)</a:t>
            </a:r>
          </a:p>
          <a:p>
            <a:pPr marL="171450" indent="-171450">
              <a:buFontTx/>
              <a:buChar char="-"/>
            </a:pPr>
            <a:r>
              <a:rPr lang="en-US" dirty="0"/>
              <a:t>White circles represent the distances walked when the observer stood on the concrete field and viewed the target placed on the grass field, as shown in the illustration. </a:t>
            </a:r>
          </a:p>
          <a:p>
            <a:pPr marL="628650" lvl="1" indent="-171450">
              <a:buFontTx/>
              <a:buChar char="-"/>
            </a:pPr>
            <a:r>
              <a:rPr lang="en-US" dirty="0"/>
              <a:t>texture discontinuity causes errors in absolute distance judgement, both for perceptual and for visually directed tasks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indicates that texture gradient on the ground surface acts as a depth cue for the visual system to establish a reference frame. </a:t>
            </a:r>
          </a:p>
        </p:txBody>
      </p:sp>
      <p:sp>
        <p:nvSpPr>
          <p:cNvPr id="4" name="Slide Number Placeholder 3"/>
          <p:cNvSpPr>
            <a:spLocks noGrp="1"/>
          </p:cNvSpPr>
          <p:nvPr>
            <p:ph type="sldNum" sz="quarter" idx="5"/>
          </p:nvPr>
        </p:nvSpPr>
        <p:spPr/>
        <p:txBody>
          <a:bodyPr/>
          <a:lstStyle/>
          <a:p>
            <a:fld id="{BE54D3F9-1471-384F-80A3-73EE4297A39C}" type="slidenum">
              <a:rPr lang="en-US" smtClean="0"/>
              <a:t>91</a:t>
            </a:fld>
            <a:endParaRPr lang="en-US"/>
          </a:p>
        </p:txBody>
      </p:sp>
    </p:spTree>
    <p:extLst>
      <p:ext uri="{BB962C8B-B14F-4D97-AF65-F5344CB8AC3E}">
        <p14:creationId xmlns:p14="http://schemas.microsoft.com/office/powerpoint/2010/main" val="626896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object that is further away appears smaller than an object that is nearer. </a:t>
            </a:r>
          </a:p>
          <a:p>
            <a:endParaRPr lang="en-US" dirty="0"/>
          </a:p>
          <a:p>
            <a:r>
              <a:rPr lang="en-US" dirty="0"/>
              <a:t>Relative size of the trees gives an indication of depth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92</a:t>
            </a:fld>
            <a:endParaRPr lang="en-US"/>
          </a:p>
        </p:txBody>
      </p:sp>
    </p:spTree>
    <p:extLst>
      <p:ext uri="{BB962C8B-B14F-4D97-AF65-F5344CB8AC3E}">
        <p14:creationId xmlns:p14="http://schemas.microsoft.com/office/powerpoint/2010/main" val="87980181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Angular declination: ﻿trigonometric relationship where the further an object on the ground is, the higher in the field of view it looks. This trigonometric relationship can be used to compute distance to an object. </a:t>
            </a:r>
          </a:p>
          <a:p>
            <a:endParaRPr lang="en-US" dirty="0"/>
          </a:p>
          <a:p>
            <a:endParaRPr lang="en-US" dirty="0"/>
          </a:p>
          <a:p>
            <a:r>
              <a:rPr lang="en-US" dirty="0"/>
              <a:t>So in this image, when I look at the car, the angular declination below the horizon is smaller than if I was looking at this blue circle object, telling me in effect that the car is further away. </a:t>
            </a:r>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endParaRPr lang="en-US" dirty="0"/>
          </a:p>
          <a:p>
            <a:r>
              <a:rPr lang="en-US" dirty="0"/>
              <a:t>the visual system can compute distance (d) from the eye height (h) and the angular declination below the horizon (a), with the trigonometric relationship d= h/tan</a:t>
            </a:r>
          </a:p>
          <a:p>
            <a:r>
              <a:rPr lang="en-US" dirty="0"/>
              <a:t>It is an absolute cue when the angle is determined by the angle below the horizon </a:t>
            </a:r>
          </a:p>
          <a:p>
            <a:endParaRPr lang="en-US" dirty="0"/>
          </a:p>
          <a:p>
            <a:endParaRPr lang="en-US" dirty="0"/>
          </a:p>
          <a:p>
            <a:endParaRPr lang="en-US" dirty="0"/>
          </a:p>
          <a:p>
            <a:endParaRPr lang="en-US" dirty="0"/>
          </a:p>
          <a:p>
            <a:endParaRPr lang="en-US" dirty="0"/>
          </a:p>
          <a:p>
            <a:endParaRPr lang="en-US" dirty="0"/>
          </a:p>
          <a:p>
            <a:r>
              <a:rPr lang="en-US" dirty="0"/>
              <a:t>1-4 here are relative cues </a:t>
            </a:r>
          </a:p>
          <a:p>
            <a:r>
              <a:rPr lang="en-US" dirty="0"/>
              <a:t>5 though is an absolute cue </a:t>
            </a:r>
          </a:p>
          <a:p>
            <a:r>
              <a:rPr lang="en-US" dirty="0"/>
              <a:t>Absolute ang </a:t>
            </a:r>
            <a:r>
              <a:rPr lang="en-US" dirty="0" err="1"/>
              <a:t>dec</a:t>
            </a:r>
            <a:r>
              <a:rPr lang="en-US" dirty="0"/>
              <a:t> – how far down in the scene obj appear </a:t>
            </a:r>
          </a:p>
          <a:p>
            <a:r>
              <a:rPr lang="en-US" dirty="0"/>
              <a:t>Relative ang </a:t>
            </a:r>
            <a:r>
              <a:rPr lang="en-US" dirty="0" err="1"/>
              <a:t>dec</a:t>
            </a:r>
            <a:r>
              <a:rPr lang="en-US" dirty="0"/>
              <a:t> – relative distance cue </a:t>
            </a:r>
          </a:p>
          <a:p>
            <a:endParaRPr lang="en-US" dirty="0"/>
          </a:p>
          <a:p>
            <a:r>
              <a:rPr lang="en-US" dirty="0"/>
              <a:t>The light is still below eye level but higher up in the image but you can tell where it was connected to the ground </a:t>
            </a:r>
          </a:p>
        </p:txBody>
      </p:sp>
      <p:sp>
        <p:nvSpPr>
          <p:cNvPr id="4" name="Slide Number Placeholder 3"/>
          <p:cNvSpPr>
            <a:spLocks noGrp="1"/>
          </p:cNvSpPr>
          <p:nvPr>
            <p:ph type="sldNum" sz="quarter" idx="5"/>
          </p:nvPr>
        </p:nvSpPr>
        <p:spPr/>
        <p:txBody>
          <a:bodyPr/>
          <a:lstStyle/>
          <a:p>
            <a:fld id="{BE54D3F9-1471-384F-80A3-73EE4297A39C}" type="slidenum">
              <a:rPr lang="en-US" smtClean="0"/>
              <a:t>93</a:t>
            </a:fld>
            <a:endParaRPr lang="en-US"/>
          </a:p>
        </p:txBody>
      </p:sp>
    </p:spTree>
    <p:extLst>
      <p:ext uri="{BB962C8B-B14F-4D97-AF65-F5344CB8AC3E}">
        <p14:creationId xmlns:p14="http://schemas.microsoft.com/office/powerpoint/2010/main" val="197332938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REMAKE THIS PLOT WITH UPDATED DATA</a:t>
            </a:r>
          </a:p>
        </p:txBody>
      </p:sp>
      <p:sp>
        <p:nvSpPr>
          <p:cNvPr id="4" name="Slide Number Placeholder 3"/>
          <p:cNvSpPr>
            <a:spLocks noGrp="1"/>
          </p:cNvSpPr>
          <p:nvPr>
            <p:ph type="sldNum" sz="quarter" idx="5"/>
          </p:nvPr>
        </p:nvSpPr>
        <p:spPr/>
        <p:txBody>
          <a:bodyPr/>
          <a:lstStyle/>
          <a:p>
            <a:fld id="{BE54D3F9-1471-384F-80A3-73EE4297A39C}" type="slidenum">
              <a:rPr lang="en-US" smtClean="0"/>
              <a:t>94</a:t>
            </a:fld>
            <a:endParaRPr lang="en-US"/>
          </a:p>
        </p:txBody>
      </p:sp>
    </p:spTree>
    <p:extLst>
      <p:ext uri="{BB962C8B-B14F-4D97-AF65-F5344CB8AC3E}">
        <p14:creationId xmlns:p14="http://schemas.microsoft.com/office/powerpoint/2010/main" val="1245844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9</a:t>
            </a:fld>
            <a:endParaRPr lang="en-US"/>
          </a:p>
        </p:txBody>
      </p:sp>
    </p:spTree>
    <p:extLst>
      <p:ext uri="{BB962C8B-B14F-4D97-AF65-F5344CB8AC3E}">
        <p14:creationId xmlns:p14="http://schemas.microsoft.com/office/powerpoint/2010/main" val="475043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C0F1A-BCEF-1447-8A39-986B7C4CFF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E32CA0-042F-7440-BE70-49C935E432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4E9E4C7-B078-F945-AA7B-377B45FBC3CA}"/>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5" name="Footer Placeholder 4">
            <a:extLst>
              <a:ext uri="{FF2B5EF4-FFF2-40B4-BE49-F238E27FC236}">
                <a16:creationId xmlns:a16="http://schemas.microsoft.com/office/drawing/2014/main" id="{0E80C40E-46C2-E647-8BFE-C248D866BA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DECC30-FD88-FA45-A1E2-565BB6AE1BC4}"/>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344630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FA5A7-FC50-DC4C-8F59-B02FE1BF63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1378EE-1E43-A643-B77B-ED1BA0A99B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7688E6-CB87-C343-8A43-3A8B38F2A8CC}"/>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5" name="Footer Placeholder 4">
            <a:extLst>
              <a:ext uri="{FF2B5EF4-FFF2-40B4-BE49-F238E27FC236}">
                <a16:creationId xmlns:a16="http://schemas.microsoft.com/office/drawing/2014/main" id="{E616EB33-0804-DB40-9B83-F4FCC5C0D5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8C8AE1-E268-5740-83C3-E7668EC011E9}"/>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126912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80E585-3AAA-8B4B-8177-B9D475C1065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50B23C-A84E-5C49-AD7A-960DBED431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7C5A63-60D5-4044-90A1-CA5DEB0E4D10}"/>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5" name="Footer Placeholder 4">
            <a:extLst>
              <a:ext uri="{FF2B5EF4-FFF2-40B4-BE49-F238E27FC236}">
                <a16:creationId xmlns:a16="http://schemas.microsoft.com/office/drawing/2014/main" id="{DC0B938C-CCD4-634D-B9B5-615A0FEE24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595867-3FEA-2849-AA40-28D6914DA885}"/>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494362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8E507-CEA0-1E47-8867-95488A0E4C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63DAAA-677D-1747-B00E-ABF8986C8E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53A577-5CFD-F546-9B3F-735B760F5CE7}"/>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5" name="Footer Placeholder 4">
            <a:extLst>
              <a:ext uri="{FF2B5EF4-FFF2-40B4-BE49-F238E27FC236}">
                <a16:creationId xmlns:a16="http://schemas.microsoft.com/office/drawing/2014/main" id="{EE48FC43-5C98-804D-9EBA-20045EE907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0A3F15-88C1-2946-80CD-852174F98AB3}"/>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621321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B691C-7635-424D-9486-DDAFBCB0E2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1EA47A-6839-3349-8E86-75D7934D07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1A13A2-44A9-FD48-8BF8-94063308B044}"/>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5" name="Footer Placeholder 4">
            <a:extLst>
              <a:ext uri="{FF2B5EF4-FFF2-40B4-BE49-F238E27FC236}">
                <a16:creationId xmlns:a16="http://schemas.microsoft.com/office/drawing/2014/main" id="{35B9CA29-5E89-4947-9B1B-B578B93DDA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77398-6673-FB4D-8156-969496E578A5}"/>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113753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C9DDA-6C93-824D-B270-49D358E801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4F8A6B-0F20-C240-A7D8-346D289C81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57E2FD-636B-9042-A317-9F89A793DD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E82BAE-09CE-7A40-BE2A-56CC2E4E6129}"/>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6" name="Footer Placeholder 5">
            <a:extLst>
              <a:ext uri="{FF2B5EF4-FFF2-40B4-BE49-F238E27FC236}">
                <a16:creationId xmlns:a16="http://schemas.microsoft.com/office/drawing/2014/main" id="{D954870F-FCEE-E841-A11E-966908EDC8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E0D833-CDD3-274E-8E65-BE1402CD4E0F}"/>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2807432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FDAF4-FEC1-6D4B-82D1-39C46942B3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D84728-6762-CC4D-AF3B-0AFBA84F3B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838F30-96BB-BF4F-8078-759FC3D3B1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C7CAA4-C87D-FC4B-A664-939B2F9EBD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3E58E2-DF8D-6B4C-81E2-0DED96D343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FB1CCA-18A1-3644-999E-A67C4A67CBE7}"/>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8" name="Footer Placeholder 7">
            <a:extLst>
              <a:ext uri="{FF2B5EF4-FFF2-40B4-BE49-F238E27FC236}">
                <a16:creationId xmlns:a16="http://schemas.microsoft.com/office/drawing/2014/main" id="{694EE088-0230-B240-90A0-8A27571AADD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06419C2-E88E-2448-B536-310EE2F95361}"/>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2227938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190B9-C531-B845-A2DA-35F81FB64C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AE7D57-D25C-6B4A-90ED-B1C1675AC2CC}"/>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4" name="Footer Placeholder 3">
            <a:extLst>
              <a:ext uri="{FF2B5EF4-FFF2-40B4-BE49-F238E27FC236}">
                <a16:creationId xmlns:a16="http://schemas.microsoft.com/office/drawing/2014/main" id="{0DC81F32-C7A3-324C-BB2B-3D92030672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D6482E-AF4F-DA4D-843B-1C83FE946033}"/>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410217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0B8EF3-6D90-794D-8FE2-6A43DDE0CA3C}"/>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3" name="Footer Placeholder 2">
            <a:extLst>
              <a:ext uri="{FF2B5EF4-FFF2-40B4-BE49-F238E27FC236}">
                <a16:creationId xmlns:a16="http://schemas.microsoft.com/office/drawing/2014/main" id="{C90C42FE-79BC-4F46-907D-F6E5F9D37BB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CFF642-A789-2440-8A04-3FD10B70C590}"/>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3309793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88851-FCAF-A149-A716-7602577AF8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5DAF9A8-8E92-D145-8A06-43014C6656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941C16-0E9D-0648-BFE1-EF5D305B6F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2FD7DE-E117-424F-BA57-2ADB96DBF8AC}"/>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6" name="Footer Placeholder 5">
            <a:extLst>
              <a:ext uri="{FF2B5EF4-FFF2-40B4-BE49-F238E27FC236}">
                <a16:creationId xmlns:a16="http://schemas.microsoft.com/office/drawing/2014/main" id="{A22333A6-E531-614C-98A0-822F92D0D5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8FC8F4-4903-E240-8C55-E9862998C59C}"/>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863462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78CD6-995A-944D-8A85-6682945E7C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CA8BBE-5252-A84D-BBC6-D5AA92ECC1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81A97A-9701-9042-8E6F-63B90A1E03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CC161E-F0BA-4645-B300-F89E07EF9FFE}"/>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6" name="Footer Placeholder 5">
            <a:extLst>
              <a:ext uri="{FF2B5EF4-FFF2-40B4-BE49-F238E27FC236}">
                <a16:creationId xmlns:a16="http://schemas.microsoft.com/office/drawing/2014/main" id="{9E36EE5C-CAF8-CE46-B74B-9BCF0AAF6C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16AB38-7618-F24E-B878-5BFD4AA0E415}"/>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2215187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17016-FA71-C944-BBFA-51E74422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C36BBE-DC34-AC4B-ADF7-6AD6D2DB2E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916F16-05CD-684B-A7A2-62117F6518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DCC896-ED73-624D-AC75-F4F66434A343}" type="datetimeFigureOut">
              <a:rPr lang="en-US" smtClean="0"/>
              <a:t>10/12/22</a:t>
            </a:fld>
            <a:endParaRPr lang="en-US"/>
          </a:p>
        </p:txBody>
      </p:sp>
      <p:sp>
        <p:nvSpPr>
          <p:cNvPr id="5" name="Footer Placeholder 4">
            <a:extLst>
              <a:ext uri="{FF2B5EF4-FFF2-40B4-BE49-F238E27FC236}">
                <a16:creationId xmlns:a16="http://schemas.microsoft.com/office/drawing/2014/main" id="{32D34CD6-9697-2C48-B164-12805BB646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D7C93A-165B-1C40-B567-1635054FF0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FA672E-0C96-1C42-8AED-3C6102BE9D12}" type="slidenum">
              <a:rPr lang="en-US" smtClean="0"/>
              <a:t>‹#›</a:t>
            </a:fld>
            <a:endParaRPr lang="en-US"/>
          </a:p>
        </p:txBody>
      </p:sp>
    </p:spTree>
    <p:extLst>
      <p:ext uri="{BB962C8B-B14F-4D97-AF65-F5344CB8AC3E}">
        <p14:creationId xmlns:p14="http://schemas.microsoft.com/office/powerpoint/2010/main" val="14345866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5.png"/><Relationship Id="rId7"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7.jp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66.jpg"/><Relationship Id="rId5" Type="http://schemas.openxmlformats.org/officeDocument/2006/relationships/image" Target="../media/image7.png"/><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jpg"/></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81.jpg"/><Relationship Id="rId4" Type="http://schemas.openxmlformats.org/officeDocument/2006/relationships/image" Target="../media/image80.pn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87.jpeg"/><Relationship Id="rId5" Type="http://schemas.openxmlformats.org/officeDocument/2006/relationships/image" Target="../media/image86.tiff"/><Relationship Id="rId4" Type="http://schemas.openxmlformats.org/officeDocument/2006/relationships/image" Target="../media/image85.tiff"/></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6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7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jp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76.png"/></Relationships>
</file>

<file path=ppt/slides/_rels/slide7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102.png"/></Relationships>
</file>

<file path=ppt/slides/_rels/slide7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810.png"/><Relationship Id="rId5" Type="http://schemas.openxmlformats.org/officeDocument/2006/relationships/image" Target="../media/image800.png"/><Relationship Id="rId4" Type="http://schemas.openxmlformats.org/officeDocument/2006/relationships/image" Target="../media/image76.png"/></Relationships>
</file>

<file path=ppt/slides/_rels/slide7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1.png"/><Relationship Id="rId4" Type="http://schemas.openxmlformats.org/officeDocument/2006/relationships/image" Target="../media/image77.png"/></Relationships>
</file>

<file path=ppt/slides/_rels/slide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7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10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8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8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8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83.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8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660.png"/></Relationships>
</file>

<file path=ppt/slides/_rels/slide8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480.png"/></Relationships>
</file>

<file path=ppt/slides/_rels/slide8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9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7.png"/></Relationships>
</file>

<file path=ppt/slides/_rels/slide9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9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8.png"/></Relationships>
</file>

<file path=ppt/slides/_rels/slide94.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9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20A59E-2211-8A4E-828B-BF2EBAAB86A5}"/>
              </a:ext>
            </a:extLst>
          </p:cNvPr>
          <p:cNvSpPr>
            <a:spLocks noGrp="1"/>
          </p:cNvSpPr>
          <p:nvPr>
            <p:ph type="ctrTitle"/>
          </p:nvPr>
        </p:nvSpPr>
        <p:spPr>
          <a:xfrm>
            <a:off x="947853" y="1293338"/>
            <a:ext cx="10214517" cy="3274592"/>
          </a:xfrm>
        </p:spPr>
        <p:txBody>
          <a:bodyPr anchor="ctr">
            <a:normAutofit/>
          </a:bodyPr>
          <a:lstStyle/>
          <a:p>
            <a:r>
              <a:rPr lang="en-US" sz="5600" dirty="0"/>
              <a:t>A Novel Generalization between Spatial Judgments of 3D Space</a:t>
            </a:r>
          </a:p>
        </p:txBody>
      </p:sp>
      <p:sp>
        <p:nvSpPr>
          <p:cNvPr id="3" name="Subtitle 2">
            <a:extLst>
              <a:ext uri="{FF2B5EF4-FFF2-40B4-BE49-F238E27FC236}">
                <a16:creationId xmlns:a16="http://schemas.microsoft.com/office/drawing/2014/main" id="{A0184BAF-6804-BA41-AC54-FF784C0D7859}"/>
              </a:ext>
            </a:extLst>
          </p:cNvPr>
          <p:cNvSpPr>
            <a:spLocks noGrp="1"/>
          </p:cNvSpPr>
          <p:nvPr>
            <p:ph type="subTitle" idx="1"/>
          </p:nvPr>
        </p:nvSpPr>
        <p:spPr>
          <a:xfrm>
            <a:off x="1524000" y="5514052"/>
            <a:ext cx="9144000" cy="651910"/>
          </a:xfrm>
        </p:spPr>
        <p:txBody>
          <a:bodyPr anchor="ctr">
            <a:normAutofit/>
          </a:bodyPr>
          <a:lstStyle/>
          <a:p>
            <a:r>
              <a:rPr lang="en-US" dirty="0"/>
              <a:t>Prachi Mahableshwarkar</a:t>
            </a:r>
            <a:endParaRPr lang="en-US"/>
          </a:p>
        </p:txBody>
      </p:sp>
      <p:cxnSp>
        <p:nvCxnSpPr>
          <p:cNvPr id="36" name="Straight Connector 35">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2519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5972C-050B-4A45-A8A4-43A8F372E4BE}"/>
              </a:ext>
            </a:extLst>
          </p:cNvPr>
          <p:cNvSpPr>
            <a:spLocks noGrp="1"/>
          </p:cNvSpPr>
          <p:nvPr>
            <p:ph type="title"/>
          </p:nvPr>
        </p:nvSpPr>
        <p:spPr>
          <a:xfrm>
            <a:off x="838200" y="129773"/>
            <a:ext cx="10515600" cy="1325563"/>
          </a:xfrm>
        </p:spPr>
        <p:txBody>
          <a:bodyPr/>
          <a:lstStyle/>
          <a:p>
            <a:r>
              <a:rPr lang="en-US" dirty="0"/>
              <a:t>Time course of angular declination </a:t>
            </a:r>
          </a:p>
        </p:txBody>
      </p:sp>
      <p:pic>
        <p:nvPicPr>
          <p:cNvPr id="7" name="Content Placeholder 6" descr="A close up of a map&#10;&#10;Description automatically generated">
            <a:extLst>
              <a:ext uri="{FF2B5EF4-FFF2-40B4-BE49-F238E27FC236}">
                <a16:creationId xmlns:a16="http://schemas.microsoft.com/office/drawing/2014/main" id="{03ADF97A-C607-1C43-B91D-E44E2B10AE15}"/>
              </a:ext>
            </a:extLst>
          </p:cNvPr>
          <p:cNvPicPr>
            <a:picLocks noGrp="1" noChangeAspect="1"/>
          </p:cNvPicPr>
          <p:nvPr>
            <p:ph idx="1"/>
          </p:nvPr>
        </p:nvPicPr>
        <p:blipFill>
          <a:blip r:embed="rId3"/>
          <a:stretch>
            <a:fillRect/>
          </a:stretch>
        </p:blipFill>
        <p:spPr>
          <a:xfrm>
            <a:off x="5907724" y="1455336"/>
            <a:ext cx="5346734" cy="4737322"/>
          </a:xfrm>
        </p:spPr>
      </p:pic>
      <p:sp>
        <p:nvSpPr>
          <p:cNvPr id="8" name="TextBox 7">
            <a:extLst>
              <a:ext uri="{FF2B5EF4-FFF2-40B4-BE49-F238E27FC236}">
                <a16:creationId xmlns:a16="http://schemas.microsoft.com/office/drawing/2014/main" id="{D325640C-3B2B-684B-9D67-48BEF53DA4B4}"/>
              </a:ext>
            </a:extLst>
          </p:cNvPr>
          <p:cNvSpPr txBox="1"/>
          <p:nvPr/>
        </p:nvSpPr>
        <p:spPr>
          <a:xfrm>
            <a:off x="193962" y="3223832"/>
            <a:ext cx="5902038" cy="1200329"/>
          </a:xfrm>
          <a:prstGeom prst="rect">
            <a:avLst/>
          </a:prstGeom>
          <a:noFill/>
        </p:spPr>
        <p:txBody>
          <a:bodyPr wrap="square" rtlCol="0">
            <a:spAutoFit/>
          </a:bodyPr>
          <a:lstStyle/>
          <a:p>
            <a:r>
              <a:rPr lang="en-US" sz="2400" dirty="0"/>
              <a:t>How does sensitivity to distance change with increasing duration when angular declination is noninformative ?</a:t>
            </a:r>
          </a:p>
        </p:txBody>
      </p:sp>
      <p:sp>
        <p:nvSpPr>
          <p:cNvPr id="10" name="TextBox 9">
            <a:extLst>
              <a:ext uri="{FF2B5EF4-FFF2-40B4-BE49-F238E27FC236}">
                <a16:creationId xmlns:a16="http://schemas.microsoft.com/office/drawing/2014/main" id="{A0409F2B-F6CA-BC4F-8C00-C3AC3B4FFDF0}"/>
              </a:ext>
            </a:extLst>
          </p:cNvPr>
          <p:cNvSpPr txBox="1"/>
          <p:nvPr/>
        </p:nvSpPr>
        <p:spPr>
          <a:xfrm>
            <a:off x="6096000" y="6192658"/>
            <a:ext cx="4585852" cy="307777"/>
          </a:xfrm>
          <a:prstGeom prst="rect">
            <a:avLst/>
          </a:prstGeom>
          <a:noFill/>
        </p:spPr>
        <p:txBody>
          <a:bodyPr wrap="square" rtlCol="0">
            <a:spAutoFit/>
          </a:bodyPr>
          <a:lstStyle/>
          <a:p>
            <a:r>
              <a:rPr lang="en-US" sz="1400" dirty="0" err="1"/>
              <a:t>Gajewski</a:t>
            </a:r>
            <a:r>
              <a:rPr lang="en-US" sz="1400" dirty="0"/>
              <a:t>, Philbeck, </a:t>
            </a:r>
            <a:r>
              <a:rPr lang="en-US" sz="1400" dirty="0" err="1"/>
              <a:t>Pothier</a:t>
            </a:r>
            <a:r>
              <a:rPr lang="en-US" sz="1400" dirty="0"/>
              <a:t> &amp; </a:t>
            </a:r>
            <a:r>
              <a:rPr lang="en-US" sz="1400" dirty="0" err="1"/>
              <a:t>Chichka</a:t>
            </a:r>
            <a:r>
              <a:rPr lang="en-US" sz="1400" dirty="0"/>
              <a:t> (2010)</a:t>
            </a:r>
          </a:p>
        </p:txBody>
      </p:sp>
    </p:spTree>
    <p:extLst>
      <p:ext uri="{BB962C8B-B14F-4D97-AF65-F5344CB8AC3E}">
        <p14:creationId xmlns:p14="http://schemas.microsoft.com/office/powerpoint/2010/main" val="282415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What does sensitivity to distance look like in pictured scenes? </a:t>
            </a:r>
          </a:p>
          <a:p>
            <a:pPr marL="514350" indent="-514350">
              <a:lnSpc>
                <a:spcPct val="150000"/>
              </a:lnSpc>
              <a:buAutoNum type="arabicPeriod"/>
            </a:pPr>
            <a:r>
              <a:rPr lang="en-US" sz="2400" dirty="0">
                <a:solidFill>
                  <a:schemeClr val="bg1"/>
                </a:solidFill>
              </a:rPr>
              <a:t>How generalizable is distance sensitivity for individual scenes </a:t>
            </a:r>
            <a:r>
              <a:rPr lang="en-US" sz="2400" i="1" dirty="0">
                <a:solidFill>
                  <a:schemeClr val="bg1"/>
                </a:solidFill>
              </a:rPr>
              <a:t>across</a:t>
            </a:r>
            <a:r>
              <a:rPr lang="en-US" sz="2400" dirty="0">
                <a:solidFill>
                  <a:schemeClr val="bg1"/>
                </a:solidFill>
              </a:rPr>
              <a:t> spatial tasks? </a:t>
            </a:r>
            <a:endParaRPr lang="en-US" sz="2000" dirty="0">
              <a:solidFill>
                <a:schemeClr val="bg1"/>
              </a:solidFill>
            </a:endParaRPr>
          </a:p>
          <a:p>
            <a:pPr marL="514350" indent="-514350">
              <a:lnSpc>
                <a:spcPct val="150000"/>
              </a:lnSpc>
              <a:buAutoNum type="arabicPeriod"/>
            </a:pPr>
            <a:r>
              <a:rPr lang="en-US" sz="2400" dirty="0">
                <a:solidFill>
                  <a:schemeClr val="bg1"/>
                </a:solidFill>
              </a:rPr>
              <a:t>What is the relative utility of depth cues in pictured scenes? </a:t>
            </a:r>
          </a:p>
        </p:txBody>
      </p:sp>
      <p:sp>
        <p:nvSpPr>
          <p:cNvPr id="4" name="Rounded Rectangle 3">
            <a:extLst>
              <a:ext uri="{FF2B5EF4-FFF2-40B4-BE49-F238E27FC236}">
                <a16:creationId xmlns:a16="http://schemas.microsoft.com/office/drawing/2014/main" id="{2F60637A-8DD4-EF4E-AFCB-41F445F8A584}"/>
              </a:ext>
            </a:extLst>
          </p:cNvPr>
          <p:cNvSpPr/>
          <p:nvPr/>
        </p:nvSpPr>
        <p:spPr>
          <a:xfrm>
            <a:off x="1340396" y="4121475"/>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1340397" y="510110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10096249" y="6218618"/>
            <a:ext cx="2095751" cy="639382"/>
          </a:xfrm>
          <a:prstGeom prst="rect">
            <a:avLst/>
          </a:prstGeom>
        </p:spPr>
      </p:pic>
    </p:spTree>
    <p:extLst>
      <p:ext uri="{BB962C8B-B14F-4D97-AF65-F5344CB8AC3E}">
        <p14:creationId xmlns:p14="http://schemas.microsoft.com/office/powerpoint/2010/main" val="501601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What does sensitivity to distance look like in pictured scenes? </a:t>
            </a:r>
          </a:p>
          <a:p>
            <a:pPr marL="514350" indent="-514350">
              <a:lnSpc>
                <a:spcPct val="150000"/>
              </a:lnSpc>
              <a:buAutoNum type="arabicPeriod"/>
            </a:pPr>
            <a:r>
              <a:rPr lang="en-US" sz="2400" dirty="0"/>
              <a:t>How consistent are spatial judgments in pictured scenes across tasks? </a:t>
            </a:r>
            <a:endParaRPr lang="en-US" sz="2000" dirty="0"/>
          </a:p>
          <a:p>
            <a:pPr marL="514350" indent="-514350">
              <a:lnSpc>
                <a:spcPct val="150000"/>
              </a:lnSpc>
              <a:buAutoNum type="arabicPeriod"/>
            </a:pPr>
            <a:r>
              <a:rPr lang="en-US" sz="2400" dirty="0">
                <a:solidFill>
                  <a:schemeClr val="bg1"/>
                </a:solidFill>
              </a:rPr>
              <a:t>What is the relative utility of depth cues in pictured scenes? </a:t>
            </a:r>
          </a:p>
        </p:txBody>
      </p:sp>
      <p:sp>
        <p:nvSpPr>
          <p:cNvPr id="4" name="Rounded Rectangle 3">
            <a:extLst>
              <a:ext uri="{FF2B5EF4-FFF2-40B4-BE49-F238E27FC236}">
                <a16:creationId xmlns:a16="http://schemas.microsoft.com/office/drawing/2014/main" id="{2F60637A-8DD4-EF4E-AFCB-41F445F8A584}"/>
              </a:ext>
            </a:extLst>
          </p:cNvPr>
          <p:cNvSpPr/>
          <p:nvPr/>
        </p:nvSpPr>
        <p:spPr>
          <a:xfrm>
            <a:off x="1340396" y="4121475"/>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1340397" y="510110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14" name="Right Bracket 13">
            <a:extLst>
              <a:ext uri="{FF2B5EF4-FFF2-40B4-BE49-F238E27FC236}">
                <a16:creationId xmlns:a16="http://schemas.microsoft.com/office/drawing/2014/main" id="{F7F123B4-6D15-D44B-B588-3A9869186047}"/>
              </a:ext>
            </a:extLst>
          </p:cNvPr>
          <p:cNvSpPr/>
          <p:nvPr/>
        </p:nvSpPr>
        <p:spPr>
          <a:xfrm>
            <a:off x="3252054" y="4409922"/>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10096249" y="6218618"/>
            <a:ext cx="2095751" cy="639382"/>
          </a:xfrm>
          <a:prstGeom prst="rect">
            <a:avLst/>
          </a:prstGeom>
        </p:spPr>
      </p:pic>
    </p:spTree>
    <p:extLst>
      <p:ext uri="{BB962C8B-B14F-4D97-AF65-F5344CB8AC3E}">
        <p14:creationId xmlns:p14="http://schemas.microsoft.com/office/powerpoint/2010/main" val="2021123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What does sensitivity to distance look like in pictured scenes? </a:t>
            </a:r>
          </a:p>
          <a:p>
            <a:pPr marL="514350" indent="-514350">
              <a:lnSpc>
                <a:spcPct val="150000"/>
              </a:lnSpc>
              <a:buAutoNum type="arabicPeriod"/>
            </a:pPr>
            <a:r>
              <a:rPr lang="en-US" sz="2400" dirty="0"/>
              <a:t>How consistent are spatial judgments in pictured scenes across tasks? </a:t>
            </a:r>
            <a:endParaRPr lang="en-US" sz="2000" dirty="0"/>
          </a:p>
          <a:p>
            <a:pPr marL="514350" indent="-514350">
              <a:lnSpc>
                <a:spcPct val="150000"/>
              </a:lnSpc>
              <a:buAutoNum type="arabicPeriod"/>
            </a:pPr>
            <a:r>
              <a:rPr lang="en-US" sz="2400" dirty="0"/>
              <a:t>What is the relative utility of depth cues in pictured scenes? </a:t>
            </a:r>
          </a:p>
        </p:txBody>
      </p:sp>
      <p:sp>
        <p:nvSpPr>
          <p:cNvPr id="4" name="Rounded Rectangle 3">
            <a:extLst>
              <a:ext uri="{FF2B5EF4-FFF2-40B4-BE49-F238E27FC236}">
                <a16:creationId xmlns:a16="http://schemas.microsoft.com/office/drawing/2014/main" id="{2F60637A-8DD4-EF4E-AFCB-41F445F8A584}"/>
              </a:ext>
            </a:extLst>
          </p:cNvPr>
          <p:cNvSpPr/>
          <p:nvPr/>
        </p:nvSpPr>
        <p:spPr>
          <a:xfrm>
            <a:off x="1340396" y="4121475"/>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1340397" y="510110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7689963" y="4700447"/>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4700013" y="4700447"/>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6733283" y="503295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ight Bracket 13">
            <a:extLst>
              <a:ext uri="{FF2B5EF4-FFF2-40B4-BE49-F238E27FC236}">
                <a16:creationId xmlns:a16="http://schemas.microsoft.com/office/drawing/2014/main" id="{F7F123B4-6D15-D44B-B588-3A9869186047}"/>
              </a:ext>
            </a:extLst>
          </p:cNvPr>
          <p:cNvSpPr/>
          <p:nvPr/>
        </p:nvSpPr>
        <p:spPr>
          <a:xfrm>
            <a:off x="3252054" y="4409922"/>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3770999" y="504012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10096249" y="6218618"/>
            <a:ext cx="2095751" cy="639382"/>
          </a:xfrm>
          <a:prstGeom prst="rect">
            <a:avLst/>
          </a:prstGeom>
        </p:spPr>
      </p:pic>
    </p:spTree>
    <p:extLst>
      <p:ext uri="{BB962C8B-B14F-4D97-AF65-F5344CB8AC3E}">
        <p14:creationId xmlns:p14="http://schemas.microsoft.com/office/powerpoint/2010/main" val="4204489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89922" y="193618"/>
            <a:ext cx="10451592" cy="1325563"/>
          </a:xfrm>
        </p:spPr>
        <p:txBody>
          <a:bodyPr anchor="ctr">
            <a:normAutofit/>
          </a:bodyPr>
          <a:lstStyle/>
          <a:p>
            <a:r>
              <a:rPr lang="en-US" dirty="0"/>
              <a:t>Stimuli: SUN-RGBD Database </a:t>
            </a:r>
          </a:p>
        </p:txBody>
      </p:sp>
      <p:pic>
        <p:nvPicPr>
          <p:cNvPr id="20" name="Picture 19" descr="Chart, pie chart&#10;&#10;Description automatically generated">
            <a:extLst>
              <a:ext uri="{FF2B5EF4-FFF2-40B4-BE49-F238E27FC236}">
                <a16:creationId xmlns:a16="http://schemas.microsoft.com/office/drawing/2014/main" id="{25530E60-81BC-4047-9565-366BBEBA00E3}"/>
              </a:ext>
            </a:extLst>
          </p:cNvPr>
          <p:cNvPicPr>
            <a:picLocks noChangeAspect="1"/>
          </p:cNvPicPr>
          <p:nvPr/>
        </p:nvPicPr>
        <p:blipFill>
          <a:blip r:embed="rId3"/>
          <a:stretch>
            <a:fillRect/>
          </a:stretch>
        </p:blipFill>
        <p:spPr>
          <a:xfrm>
            <a:off x="466117" y="1519181"/>
            <a:ext cx="6493896" cy="4823656"/>
          </a:xfrm>
          <a:prstGeom prst="rect">
            <a:avLst/>
          </a:prstGeom>
        </p:spPr>
      </p:pic>
      <p:pic>
        <p:nvPicPr>
          <p:cNvPr id="34" name="Picture 33" descr="A collage of a room&#10;&#10;Description automatically generated with low confidence">
            <a:extLst>
              <a:ext uri="{FF2B5EF4-FFF2-40B4-BE49-F238E27FC236}">
                <a16:creationId xmlns:a16="http://schemas.microsoft.com/office/drawing/2014/main" id="{75A91F93-D04A-614D-99BB-F9C6D1DD4F1B}"/>
              </a:ext>
            </a:extLst>
          </p:cNvPr>
          <p:cNvPicPr>
            <a:picLocks noChangeAspect="1"/>
          </p:cNvPicPr>
          <p:nvPr/>
        </p:nvPicPr>
        <p:blipFill>
          <a:blip r:embed="rId4"/>
          <a:stretch>
            <a:fillRect/>
          </a:stretch>
        </p:blipFill>
        <p:spPr>
          <a:xfrm>
            <a:off x="8062214" y="1227362"/>
            <a:ext cx="2579300" cy="5347843"/>
          </a:xfrm>
          <a:prstGeom prst="rect">
            <a:avLst/>
          </a:prstGeom>
        </p:spPr>
      </p:pic>
      <p:pic>
        <p:nvPicPr>
          <p:cNvPr id="35" name="Picture 34">
            <a:extLst>
              <a:ext uri="{FF2B5EF4-FFF2-40B4-BE49-F238E27FC236}">
                <a16:creationId xmlns:a16="http://schemas.microsoft.com/office/drawing/2014/main" id="{89D1772D-9DEC-3347-82B7-9FA54EAFEDA0}"/>
              </a:ext>
            </a:extLst>
          </p:cNvPr>
          <p:cNvPicPr>
            <a:picLocks noChangeAspect="1"/>
          </p:cNvPicPr>
          <p:nvPr/>
        </p:nvPicPr>
        <p:blipFill>
          <a:blip r:embed="rId5"/>
          <a:stretch>
            <a:fillRect/>
          </a:stretch>
        </p:blipFill>
        <p:spPr>
          <a:xfrm>
            <a:off x="7638657" y="1982829"/>
            <a:ext cx="423557" cy="4651828"/>
          </a:xfrm>
          <a:prstGeom prst="rect">
            <a:avLst/>
          </a:prstGeom>
        </p:spPr>
      </p:pic>
    </p:spTree>
    <p:extLst>
      <p:ext uri="{BB962C8B-B14F-4D97-AF65-F5344CB8AC3E}">
        <p14:creationId xmlns:p14="http://schemas.microsoft.com/office/powerpoint/2010/main" val="2377308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89922" y="193618"/>
            <a:ext cx="10451592" cy="1325563"/>
          </a:xfrm>
        </p:spPr>
        <p:txBody>
          <a:bodyPr anchor="ctr">
            <a:normAutofit/>
          </a:bodyPr>
          <a:lstStyle/>
          <a:p>
            <a:r>
              <a:rPr lang="en-US" dirty="0"/>
              <a:t>Stimulus Selection</a:t>
            </a:r>
          </a:p>
        </p:txBody>
      </p:sp>
      <p:sp>
        <p:nvSpPr>
          <p:cNvPr id="8" name="TextBox 7">
            <a:extLst>
              <a:ext uri="{FF2B5EF4-FFF2-40B4-BE49-F238E27FC236}">
                <a16:creationId xmlns:a16="http://schemas.microsoft.com/office/drawing/2014/main" id="{88E82886-8C74-2449-87FC-D1E0E67CE022}"/>
              </a:ext>
            </a:extLst>
          </p:cNvPr>
          <p:cNvSpPr txBox="1"/>
          <p:nvPr/>
        </p:nvSpPr>
        <p:spPr>
          <a:xfrm>
            <a:off x="4857703" y="4950819"/>
            <a:ext cx="2340264" cy="923330"/>
          </a:xfrm>
          <a:prstGeom prst="rect">
            <a:avLst/>
          </a:prstGeom>
          <a:noFill/>
        </p:spPr>
        <p:txBody>
          <a:bodyPr wrap="square" rtlCol="0">
            <a:spAutoFit/>
          </a:bodyPr>
          <a:lstStyle/>
          <a:p>
            <a:r>
              <a:rPr lang="en-US" dirty="0"/>
              <a:t>Kinectv2 Depth Map</a:t>
            </a:r>
          </a:p>
          <a:p>
            <a:pPr marL="285750" indent="-285750">
              <a:buFont typeface="Arial" panose="020B0604020202020204" pitchFamily="34" charset="0"/>
              <a:buChar char="•"/>
            </a:pPr>
            <a:r>
              <a:rPr lang="en-US" dirty="0"/>
              <a:t>530 x 730 matrix</a:t>
            </a:r>
          </a:p>
          <a:p>
            <a:endParaRPr lang="en-US" dirty="0"/>
          </a:p>
        </p:txBody>
      </p:sp>
      <p:pic>
        <p:nvPicPr>
          <p:cNvPr id="13" name="Picture 12" descr="A picture containing wall, indoor, dark&#10;&#10;Description automatically generated">
            <a:extLst>
              <a:ext uri="{FF2B5EF4-FFF2-40B4-BE49-F238E27FC236}">
                <a16:creationId xmlns:a16="http://schemas.microsoft.com/office/drawing/2014/main" id="{35C0D150-17B6-ED49-9592-F3AB7CB99A6C}"/>
              </a:ext>
            </a:extLst>
          </p:cNvPr>
          <p:cNvPicPr>
            <a:picLocks noChangeAspect="1"/>
          </p:cNvPicPr>
          <p:nvPr/>
        </p:nvPicPr>
        <p:blipFill>
          <a:blip r:embed="rId3"/>
          <a:stretch>
            <a:fillRect/>
          </a:stretch>
        </p:blipFill>
        <p:spPr>
          <a:xfrm>
            <a:off x="4139048" y="2180441"/>
            <a:ext cx="3777575" cy="2742623"/>
          </a:xfrm>
          <a:prstGeom prst="rect">
            <a:avLst/>
          </a:prstGeom>
        </p:spPr>
      </p:pic>
      <p:pic>
        <p:nvPicPr>
          <p:cNvPr id="15" name="Picture 14" descr="A group of chairs around a table&#10;&#10;Description automatically generated with low confidence">
            <a:extLst>
              <a:ext uri="{FF2B5EF4-FFF2-40B4-BE49-F238E27FC236}">
                <a16:creationId xmlns:a16="http://schemas.microsoft.com/office/drawing/2014/main" id="{C42DAD26-3950-EC48-9659-F7951324F78C}"/>
              </a:ext>
            </a:extLst>
          </p:cNvPr>
          <p:cNvPicPr>
            <a:picLocks noChangeAspect="1"/>
          </p:cNvPicPr>
          <p:nvPr/>
        </p:nvPicPr>
        <p:blipFill>
          <a:blip r:embed="rId4"/>
          <a:stretch>
            <a:fillRect/>
          </a:stretch>
        </p:blipFill>
        <p:spPr>
          <a:xfrm>
            <a:off x="131522" y="1371176"/>
            <a:ext cx="3777575" cy="2742623"/>
          </a:xfrm>
          <a:prstGeom prst="rect">
            <a:avLst/>
          </a:prstGeom>
        </p:spPr>
      </p:pic>
      <p:pic>
        <p:nvPicPr>
          <p:cNvPr id="16" name="Picture 15" descr="A group of chairs around a table&#10;&#10;Description automatically generated with low confidence">
            <a:extLst>
              <a:ext uri="{FF2B5EF4-FFF2-40B4-BE49-F238E27FC236}">
                <a16:creationId xmlns:a16="http://schemas.microsoft.com/office/drawing/2014/main" id="{5BB39764-05CB-3B40-A711-9AEA7013FA06}"/>
              </a:ext>
            </a:extLst>
          </p:cNvPr>
          <p:cNvPicPr>
            <a:picLocks noChangeAspect="1"/>
          </p:cNvPicPr>
          <p:nvPr/>
        </p:nvPicPr>
        <p:blipFill>
          <a:blip r:embed="rId5"/>
          <a:stretch>
            <a:fillRect/>
          </a:stretch>
        </p:blipFill>
        <p:spPr>
          <a:xfrm>
            <a:off x="8091493" y="3731222"/>
            <a:ext cx="3968985" cy="2881591"/>
          </a:xfrm>
          <a:prstGeom prst="rect">
            <a:avLst/>
          </a:prstGeom>
        </p:spPr>
      </p:pic>
      <p:sp>
        <p:nvSpPr>
          <p:cNvPr id="17" name="TextBox 16">
            <a:extLst>
              <a:ext uri="{FF2B5EF4-FFF2-40B4-BE49-F238E27FC236}">
                <a16:creationId xmlns:a16="http://schemas.microsoft.com/office/drawing/2014/main" id="{43F2FE2F-B558-5A40-98A9-F6C2BD76B50B}"/>
              </a:ext>
            </a:extLst>
          </p:cNvPr>
          <p:cNvSpPr txBox="1"/>
          <p:nvPr/>
        </p:nvSpPr>
        <p:spPr>
          <a:xfrm>
            <a:off x="131522" y="4184400"/>
            <a:ext cx="3510108" cy="1200329"/>
          </a:xfrm>
          <a:prstGeom prst="rect">
            <a:avLst/>
          </a:prstGeom>
          <a:noFill/>
        </p:spPr>
        <p:txBody>
          <a:bodyPr wrap="square" rtlCol="0">
            <a:spAutoFit/>
          </a:bodyPr>
          <a:lstStyle/>
          <a:p>
            <a:r>
              <a:rPr lang="en-US" dirty="0"/>
              <a:t>Image Selection Criterion</a:t>
            </a:r>
          </a:p>
          <a:p>
            <a:pPr marL="285750" indent="-285750">
              <a:buFont typeface="Arial" panose="020B0604020202020204" pitchFamily="34" charset="0"/>
              <a:buChar char="•"/>
            </a:pPr>
            <a:r>
              <a:rPr lang="en-US" dirty="0"/>
              <a:t>Semantic clarity </a:t>
            </a:r>
          </a:p>
          <a:p>
            <a:pPr marL="285750" indent="-285750">
              <a:buFont typeface="Arial" panose="020B0604020202020204" pitchFamily="34" charset="0"/>
              <a:buChar char="•"/>
            </a:pPr>
            <a:r>
              <a:rPr lang="en-US" dirty="0"/>
              <a:t>Camera rotation </a:t>
            </a:r>
          </a:p>
          <a:p>
            <a:pPr marL="285750" indent="-285750">
              <a:buFont typeface="Arial" panose="020B0604020202020204" pitchFamily="34" charset="0"/>
              <a:buChar char="•"/>
            </a:pPr>
            <a:r>
              <a:rPr lang="en-US" dirty="0"/>
              <a:t>Decent object segmentation </a:t>
            </a:r>
          </a:p>
        </p:txBody>
      </p:sp>
      <p:sp>
        <p:nvSpPr>
          <p:cNvPr id="26" name="TextBox 25">
            <a:extLst>
              <a:ext uri="{FF2B5EF4-FFF2-40B4-BE49-F238E27FC236}">
                <a16:creationId xmlns:a16="http://schemas.microsoft.com/office/drawing/2014/main" id="{C73A2FD2-A07F-154D-BBBA-254633D1A1DC}"/>
              </a:ext>
            </a:extLst>
          </p:cNvPr>
          <p:cNvSpPr txBox="1"/>
          <p:nvPr/>
        </p:nvSpPr>
        <p:spPr>
          <a:xfrm>
            <a:off x="8414041" y="2105736"/>
            <a:ext cx="3510108" cy="1477328"/>
          </a:xfrm>
          <a:prstGeom prst="rect">
            <a:avLst/>
          </a:prstGeom>
          <a:noFill/>
        </p:spPr>
        <p:txBody>
          <a:bodyPr wrap="square" rtlCol="0">
            <a:spAutoFit/>
          </a:bodyPr>
          <a:lstStyle/>
          <a:p>
            <a:r>
              <a:rPr lang="en-US" dirty="0"/>
              <a:t>Target Placement </a:t>
            </a:r>
          </a:p>
          <a:p>
            <a:pPr marL="285750" indent="-285750">
              <a:buFont typeface="Arial" panose="020B0604020202020204" pitchFamily="34" charset="0"/>
              <a:buChar char="•"/>
            </a:pPr>
            <a:r>
              <a:rPr lang="en-US" dirty="0"/>
              <a:t>Midline of image </a:t>
            </a:r>
          </a:p>
          <a:p>
            <a:pPr marL="285750" indent="-285750">
              <a:buFont typeface="Arial" panose="020B0604020202020204" pitchFamily="34" charset="0"/>
              <a:buChar char="•"/>
            </a:pPr>
            <a:r>
              <a:rPr lang="en-US" dirty="0"/>
              <a:t>Unambiguous placement </a:t>
            </a:r>
          </a:p>
          <a:p>
            <a:pPr marL="285750" indent="-285750">
              <a:buFont typeface="Arial" panose="020B0604020202020204" pitchFamily="34" charset="0"/>
              <a:buChar char="•"/>
            </a:pPr>
            <a:r>
              <a:rPr lang="en-US" dirty="0"/>
              <a:t>Accurate depth tagging </a:t>
            </a:r>
          </a:p>
          <a:p>
            <a:pPr marL="285750" indent="-285750">
              <a:buFont typeface="Arial" panose="020B0604020202020204" pitchFamily="34" charset="0"/>
              <a:buChar char="•"/>
            </a:pPr>
            <a:r>
              <a:rPr lang="en-US" dirty="0"/>
              <a:t>Depth between 1m-5m</a:t>
            </a:r>
          </a:p>
        </p:txBody>
      </p:sp>
      <p:cxnSp>
        <p:nvCxnSpPr>
          <p:cNvPr id="4" name="Straight Arrow Connector 3">
            <a:extLst>
              <a:ext uri="{FF2B5EF4-FFF2-40B4-BE49-F238E27FC236}">
                <a16:creationId xmlns:a16="http://schemas.microsoft.com/office/drawing/2014/main" id="{B1CEC9DF-1E7E-514F-AF55-571D7802E015}"/>
              </a:ext>
            </a:extLst>
          </p:cNvPr>
          <p:cNvCxnSpPr/>
          <p:nvPr/>
        </p:nvCxnSpPr>
        <p:spPr>
          <a:xfrm>
            <a:off x="667657" y="5544457"/>
            <a:ext cx="7248966" cy="11756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Diagram&#10;&#10;Description automatically generated">
            <a:extLst>
              <a:ext uri="{FF2B5EF4-FFF2-40B4-BE49-F238E27FC236}">
                <a16:creationId xmlns:a16="http://schemas.microsoft.com/office/drawing/2014/main" id="{9CAC542F-F7DF-9340-B377-ABF701935736}"/>
              </a:ext>
            </a:extLst>
          </p:cNvPr>
          <p:cNvPicPr>
            <a:picLocks noChangeAspect="1"/>
          </p:cNvPicPr>
          <p:nvPr/>
        </p:nvPicPr>
        <p:blipFill>
          <a:blip r:embed="rId6"/>
          <a:stretch>
            <a:fillRect/>
          </a:stretch>
        </p:blipFill>
        <p:spPr>
          <a:xfrm>
            <a:off x="2712608" y="4273527"/>
            <a:ext cx="818404" cy="758983"/>
          </a:xfrm>
          <a:prstGeom prst="rect">
            <a:avLst/>
          </a:prstGeom>
        </p:spPr>
      </p:pic>
    </p:spTree>
    <p:extLst>
      <p:ext uri="{BB962C8B-B14F-4D97-AF65-F5344CB8AC3E}">
        <p14:creationId xmlns:p14="http://schemas.microsoft.com/office/powerpoint/2010/main" val="3704879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2032D-6CD0-DB4D-8D64-45DFA7373AE1}"/>
              </a:ext>
            </a:extLst>
          </p:cNvPr>
          <p:cNvSpPr>
            <a:spLocks noGrp="1"/>
          </p:cNvSpPr>
          <p:nvPr>
            <p:ph type="title"/>
          </p:nvPr>
        </p:nvSpPr>
        <p:spPr/>
        <p:txBody>
          <a:bodyPr/>
          <a:lstStyle/>
          <a:p>
            <a:r>
              <a:rPr lang="en-US" dirty="0"/>
              <a:t>Focal Length</a:t>
            </a:r>
          </a:p>
        </p:txBody>
      </p:sp>
      <p:sp>
        <p:nvSpPr>
          <p:cNvPr id="3" name="Content Placeholder 2">
            <a:extLst>
              <a:ext uri="{FF2B5EF4-FFF2-40B4-BE49-F238E27FC236}">
                <a16:creationId xmlns:a16="http://schemas.microsoft.com/office/drawing/2014/main" id="{9DBADCD4-569E-8645-BB24-8821DEE9B3FC}"/>
              </a:ext>
            </a:extLst>
          </p:cNvPr>
          <p:cNvSpPr>
            <a:spLocks noGrp="1"/>
          </p:cNvSpPr>
          <p:nvPr>
            <p:ph idx="1"/>
          </p:nvPr>
        </p:nvSpPr>
        <p:spPr>
          <a:xfrm>
            <a:off x="838200" y="1690688"/>
            <a:ext cx="4900448" cy="4508937"/>
          </a:xfrm>
        </p:spPr>
        <p:txBody>
          <a:bodyPr>
            <a:normAutofit fontScale="92500"/>
          </a:bodyPr>
          <a:lstStyle/>
          <a:p>
            <a:pPr fontAlgn="base">
              <a:lnSpc>
                <a:spcPct val="150000"/>
              </a:lnSpc>
            </a:pPr>
            <a:r>
              <a:rPr lang="en-US" dirty="0"/>
              <a:t>Focal length determines how much of a scene is captured in an image. </a:t>
            </a:r>
          </a:p>
          <a:p>
            <a:pPr fontAlgn="base">
              <a:lnSpc>
                <a:spcPct val="150000"/>
              </a:lnSpc>
            </a:pPr>
            <a:r>
              <a:rPr lang="en-US" dirty="0"/>
              <a:t>Shorter focal length = wider field of view</a:t>
            </a:r>
          </a:p>
          <a:p>
            <a:pPr fontAlgn="base">
              <a:lnSpc>
                <a:spcPct val="150000"/>
              </a:lnSpc>
            </a:pPr>
            <a:r>
              <a:rPr lang="en-US" dirty="0"/>
              <a:t>Long focal lengths = smaller field of view.</a:t>
            </a:r>
          </a:p>
          <a:p>
            <a:endParaRPr lang="en-US" dirty="0"/>
          </a:p>
        </p:txBody>
      </p:sp>
      <p:pic>
        <p:nvPicPr>
          <p:cNvPr id="9" name="Picture 8">
            <a:extLst>
              <a:ext uri="{FF2B5EF4-FFF2-40B4-BE49-F238E27FC236}">
                <a16:creationId xmlns:a16="http://schemas.microsoft.com/office/drawing/2014/main" id="{F683E021-1A96-2649-B5F9-FFD9CDEC84EE}"/>
              </a:ext>
            </a:extLst>
          </p:cNvPr>
          <p:cNvPicPr>
            <a:picLocks noChangeAspect="1"/>
          </p:cNvPicPr>
          <p:nvPr/>
        </p:nvPicPr>
        <p:blipFill rotWithShape="1">
          <a:blip r:embed="rId3"/>
          <a:srcRect r="33324"/>
          <a:stretch/>
        </p:blipFill>
        <p:spPr>
          <a:xfrm>
            <a:off x="5862146" y="462234"/>
            <a:ext cx="6087678" cy="6030641"/>
          </a:xfrm>
          <a:prstGeom prst="rect">
            <a:avLst/>
          </a:prstGeom>
        </p:spPr>
      </p:pic>
    </p:spTree>
    <p:extLst>
      <p:ext uri="{BB962C8B-B14F-4D97-AF65-F5344CB8AC3E}">
        <p14:creationId xmlns:p14="http://schemas.microsoft.com/office/powerpoint/2010/main" val="1747173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390887"/>
            <a:ext cx="9091246" cy="1974246"/>
          </a:xfrm>
        </p:spPr>
        <p:txBody>
          <a:bodyPr>
            <a:normAutofit/>
          </a:bodyPr>
          <a:lstStyle/>
          <a:p>
            <a:pPr marL="0" indent="0">
              <a:buNone/>
            </a:pPr>
            <a:r>
              <a:rPr lang="en-US" dirty="0"/>
              <a:t>Verbal Estimates of Egocentric Distance in Pictured Scenes </a:t>
            </a:r>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847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26D66-D47B-BD41-9D47-C5EC367CD386}"/>
              </a:ext>
            </a:extLst>
          </p:cNvPr>
          <p:cNvSpPr>
            <a:spLocks noGrp="1"/>
          </p:cNvSpPr>
          <p:nvPr>
            <p:ph type="title"/>
          </p:nvPr>
        </p:nvSpPr>
        <p:spPr>
          <a:xfrm>
            <a:off x="266700" y="0"/>
            <a:ext cx="10515600" cy="1104907"/>
          </a:xfrm>
        </p:spPr>
        <p:txBody>
          <a:bodyPr/>
          <a:lstStyle/>
          <a:p>
            <a:r>
              <a:rPr lang="en-US" dirty="0"/>
              <a:t>Verbal Judgement Task Design</a:t>
            </a:r>
          </a:p>
        </p:txBody>
      </p:sp>
      <p:pic>
        <p:nvPicPr>
          <p:cNvPr id="6" name="Picture 5">
            <a:extLst>
              <a:ext uri="{FF2B5EF4-FFF2-40B4-BE49-F238E27FC236}">
                <a16:creationId xmlns:a16="http://schemas.microsoft.com/office/drawing/2014/main" id="{391278EA-61E0-D340-8A8B-39EF45C0120B}"/>
              </a:ext>
            </a:extLst>
          </p:cNvPr>
          <p:cNvPicPr>
            <a:picLocks noChangeAspect="1"/>
          </p:cNvPicPr>
          <p:nvPr/>
        </p:nvPicPr>
        <p:blipFill>
          <a:blip r:embed="rId3"/>
          <a:stretch>
            <a:fillRect/>
          </a:stretch>
        </p:blipFill>
        <p:spPr>
          <a:xfrm>
            <a:off x="10017786" y="0"/>
            <a:ext cx="2095751" cy="639382"/>
          </a:xfrm>
          <a:prstGeom prst="rect">
            <a:avLst/>
          </a:prstGeom>
        </p:spPr>
      </p:pic>
      <p:pic>
        <p:nvPicPr>
          <p:cNvPr id="8" name="Picture 7">
            <a:extLst>
              <a:ext uri="{FF2B5EF4-FFF2-40B4-BE49-F238E27FC236}">
                <a16:creationId xmlns:a16="http://schemas.microsoft.com/office/drawing/2014/main" id="{FDFB7EDA-0CD2-2E4C-ACC9-49E8AD0919AE}"/>
              </a:ext>
            </a:extLst>
          </p:cNvPr>
          <p:cNvPicPr>
            <a:picLocks noChangeAspect="1"/>
          </p:cNvPicPr>
          <p:nvPr/>
        </p:nvPicPr>
        <p:blipFill>
          <a:blip r:embed="rId4"/>
          <a:stretch>
            <a:fillRect/>
          </a:stretch>
        </p:blipFill>
        <p:spPr>
          <a:xfrm>
            <a:off x="10692262" y="791268"/>
            <a:ext cx="1421275" cy="728112"/>
          </a:xfrm>
          <a:prstGeom prst="rect">
            <a:avLst/>
          </a:prstGeom>
        </p:spPr>
      </p:pic>
      <p:pic>
        <p:nvPicPr>
          <p:cNvPr id="4" name="Picture 3">
            <a:extLst>
              <a:ext uri="{FF2B5EF4-FFF2-40B4-BE49-F238E27FC236}">
                <a16:creationId xmlns:a16="http://schemas.microsoft.com/office/drawing/2014/main" id="{2A3F8724-6EB8-154E-9C40-C9144EA8FBDF}"/>
              </a:ext>
            </a:extLst>
          </p:cNvPr>
          <p:cNvPicPr>
            <a:picLocks noChangeAspect="1"/>
          </p:cNvPicPr>
          <p:nvPr/>
        </p:nvPicPr>
        <p:blipFill>
          <a:blip r:embed="rId5"/>
          <a:stretch>
            <a:fillRect/>
          </a:stretch>
        </p:blipFill>
        <p:spPr>
          <a:xfrm>
            <a:off x="522437" y="1007337"/>
            <a:ext cx="9914089" cy="4523581"/>
          </a:xfrm>
          <a:prstGeom prst="rect">
            <a:avLst/>
          </a:prstGeom>
        </p:spPr>
      </p:pic>
      <p:sp>
        <p:nvSpPr>
          <p:cNvPr id="10" name="Content Placeholder 2">
            <a:extLst>
              <a:ext uri="{FF2B5EF4-FFF2-40B4-BE49-F238E27FC236}">
                <a16:creationId xmlns:a16="http://schemas.microsoft.com/office/drawing/2014/main" id="{48377978-BAAA-9542-ADA6-973765AF5A1F}"/>
              </a:ext>
            </a:extLst>
          </p:cNvPr>
          <p:cNvSpPr txBox="1">
            <a:spLocks/>
          </p:cNvSpPr>
          <p:nvPr/>
        </p:nvSpPr>
        <p:spPr>
          <a:xfrm>
            <a:off x="522437" y="5761810"/>
            <a:ext cx="5763127" cy="9879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N = 420 (in progress), 156 unique scenes</a:t>
            </a:r>
          </a:p>
          <a:p>
            <a:pPr marL="0" indent="0">
              <a:buNone/>
            </a:pPr>
            <a:r>
              <a:rPr lang="en-US" sz="2400" dirty="0"/>
              <a:t>Between subjects duration manipulation </a:t>
            </a:r>
          </a:p>
          <a:p>
            <a:pPr marL="0" indent="0">
              <a:buNone/>
            </a:pPr>
            <a:endParaRPr lang="en-US" dirty="0"/>
          </a:p>
        </p:txBody>
      </p:sp>
    </p:spTree>
    <p:extLst>
      <p:ext uri="{BB962C8B-B14F-4D97-AF65-F5344CB8AC3E}">
        <p14:creationId xmlns:p14="http://schemas.microsoft.com/office/powerpoint/2010/main" val="920931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A87CC-C49A-3F43-8D80-662C2E92FB9F}"/>
              </a:ext>
            </a:extLst>
          </p:cNvPr>
          <p:cNvSpPr>
            <a:spLocks noGrp="1"/>
          </p:cNvSpPr>
          <p:nvPr>
            <p:ph type="title"/>
          </p:nvPr>
        </p:nvSpPr>
        <p:spPr>
          <a:xfrm>
            <a:off x="406007" y="221749"/>
            <a:ext cx="10515600" cy="612901"/>
          </a:xfrm>
        </p:spPr>
        <p:txBody>
          <a:bodyPr>
            <a:normAutofit fontScale="90000"/>
          </a:bodyPr>
          <a:lstStyle/>
          <a:p>
            <a:r>
              <a:rPr lang="en-US" dirty="0"/>
              <a:t>Counterbalancing</a:t>
            </a:r>
          </a:p>
        </p:txBody>
      </p:sp>
      <p:pic>
        <p:nvPicPr>
          <p:cNvPr id="4" name="Picture 3">
            <a:extLst>
              <a:ext uri="{FF2B5EF4-FFF2-40B4-BE49-F238E27FC236}">
                <a16:creationId xmlns:a16="http://schemas.microsoft.com/office/drawing/2014/main" id="{F3B80A4C-9F6A-E74C-A3B5-0A64DF05FA28}"/>
              </a:ext>
            </a:extLst>
          </p:cNvPr>
          <p:cNvPicPr>
            <a:picLocks noChangeAspect="1"/>
          </p:cNvPicPr>
          <p:nvPr/>
        </p:nvPicPr>
        <p:blipFill>
          <a:blip r:embed="rId3"/>
          <a:stretch>
            <a:fillRect/>
          </a:stretch>
        </p:blipFill>
        <p:spPr>
          <a:xfrm>
            <a:off x="406007" y="1815119"/>
            <a:ext cx="5969000" cy="2971800"/>
          </a:xfrm>
          <a:prstGeom prst="rect">
            <a:avLst/>
          </a:prstGeom>
        </p:spPr>
      </p:pic>
      <p:sp>
        <p:nvSpPr>
          <p:cNvPr id="7" name="Content Placeholder 2">
            <a:extLst>
              <a:ext uri="{FF2B5EF4-FFF2-40B4-BE49-F238E27FC236}">
                <a16:creationId xmlns:a16="http://schemas.microsoft.com/office/drawing/2014/main" id="{1D3876CB-D4E5-814D-A334-22ED5C565928}"/>
              </a:ext>
            </a:extLst>
          </p:cNvPr>
          <p:cNvSpPr txBox="1">
            <a:spLocks/>
          </p:cNvSpPr>
          <p:nvPr/>
        </p:nvSpPr>
        <p:spPr>
          <a:xfrm>
            <a:off x="536892" y="4604697"/>
            <a:ext cx="6295582" cy="203155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70000"/>
              </a:lnSpc>
              <a:buFont typeface="+mj-lt"/>
              <a:buAutoNum type="arabicPeriod"/>
            </a:pPr>
            <a:r>
              <a:rPr lang="en-US" dirty="0"/>
              <a:t>156 images </a:t>
            </a:r>
            <a:r>
              <a:rPr lang="en-US" dirty="0">
                <a:sym typeface="Wingdings" pitchFamily="2" charset="2"/>
              </a:rPr>
              <a:t> 156 </a:t>
            </a:r>
            <a:r>
              <a:rPr lang="en-US" dirty="0"/>
              <a:t>unique sequences per duration</a:t>
            </a:r>
          </a:p>
          <a:p>
            <a:pPr marL="514350" indent="-514350">
              <a:lnSpc>
                <a:spcPct val="170000"/>
              </a:lnSpc>
              <a:buFont typeface="+mj-lt"/>
              <a:buAutoNum type="arabicPeriod"/>
            </a:pPr>
            <a:r>
              <a:rPr lang="en-US" dirty="0">
                <a:solidFill>
                  <a:schemeClr val="bg1"/>
                </a:solidFill>
              </a:rPr>
              <a:t>Range of depth (1m – 5m) </a:t>
            </a:r>
          </a:p>
          <a:p>
            <a:pPr marL="514350" indent="-514350">
              <a:lnSpc>
                <a:spcPct val="170000"/>
              </a:lnSpc>
              <a:buFont typeface="+mj-lt"/>
              <a:buAutoNum type="arabicPeriod"/>
            </a:pPr>
            <a:r>
              <a:rPr lang="en-US" dirty="0">
                <a:solidFill>
                  <a:schemeClr val="bg1"/>
                </a:solidFill>
              </a:rPr>
              <a:t>No image repetition  </a:t>
            </a:r>
          </a:p>
          <a:p>
            <a:endParaRPr lang="en-US" dirty="0"/>
          </a:p>
        </p:txBody>
      </p:sp>
      <p:sp>
        <p:nvSpPr>
          <p:cNvPr id="8" name="Title 1">
            <a:extLst>
              <a:ext uri="{FF2B5EF4-FFF2-40B4-BE49-F238E27FC236}">
                <a16:creationId xmlns:a16="http://schemas.microsoft.com/office/drawing/2014/main" id="{0F53E1F3-B97E-7E4F-8426-07801A7362AF}"/>
              </a:ext>
            </a:extLst>
          </p:cNvPr>
          <p:cNvSpPr txBox="1">
            <a:spLocks/>
          </p:cNvSpPr>
          <p:nvPr/>
        </p:nvSpPr>
        <p:spPr>
          <a:xfrm>
            <a:off x="536892" y="1395829"/>
            <a:ext cx="2888887" cy="5897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Latin Square</a:t>
            </a:r>
          </a:p>
        </p:txBody>
      </p:sp>
    </p:spTree>
    <p:extLst>
      <p:ext uri="{BB962C8B-B14F-4D97-AF65-F5344CB8AC3E}">
        <p14:creationId xmlns:p14="http://schemas.microsoft.com/office/powerpoint/2010/main" val="136784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13B96-1F77-A748-8A43-F81D768E0FF3}"/>
              </a:ext>
            </a:extLst>
          </p:cNvPr>
          <p:cNvSpPr>
            <a:spLocks noGrp="1"/>
          </p:cNvSpPr>
          <p:nvPr>
            <p:ph type="title"/>
          </p:nvPr>
        </p:nvSpPr>
        <p:spPr>
          <a:xfrm>
            <a:off x="300037" y="379412"/>
            <a:ext cx="10515600" cy="1325563"/>
          </a:xfrm>
        </p:spPr>
        <p:txBody>
          <a:bodyPr/>
          <a:lstStyle/>
          <a:p>
            <a:r>
              <a:rPr lang="en-US" dirty="0"/>
              <a:t>Depth Perception </a:t>
            </a:r>
          </a:p>
        </p:txBody>
      </p:sp>
      <p:pic>
        <p:nvPicPr>
          <p:cNvPr id="5" name="Content Placeholder 4">
            <a:extLst>
              <a:ext uri="{FF2B5EF4-FFF2-40B4-BE49-F238E27FC236}">
                <a16:creationId xmlns:a16="http://schemas.microsoft.com/office/drawing/2014/main" id="{41244160-0FB9-8C42-8650-0C6BFFF9109A}"/>
              </a:ext>
            </a:extLst>
          </p:cNvPr>
          <p:cNvPicPr>
            <a:picLocks noGrp="1" noChangeAspect="1"/>
          </p:cNvPicPr>
          <p:nvPr>
            <p:ph idx="1"/>
          </p:nvPr>
        </p:nvPicPr>
        <p:blipFill>
          <a:blip r:embed="rId3"/>
          <a:stretch>
            <a:fillRect/>
          </a:stretch>
        </p:blipFill>
        <p:spPr>
          <a:xfrm>
            <a:off x="6651017" y="1978019"/>
            <a:ext cx="5261583" cy="3863975"/>
          </a:xfrm>
          <a:prstGeom prst="rect">
            <a:avLst/>
          </a:prstGeom>
        </p:spPr>
      </p:pic>
      <p:pic>
        <p:nvPicPr>
          <p:cNvPr id="4" name="Picture 3">
            <a:extLst>
              <a:ext uri="{FF2B5EF4-FFF2-40B4-BE49-F238E27FC236}">
                <a16:creationId xmlns:a16="http://schemas.microsoft.com/office/drawing/2014/main" id="{02D1D940-E2AF-124B-A7A5-348A93504334}"/>
              </a:ext>
            </a:extLst>
          </p:cNvPr>
          <p:cNvPicPr>
            <a:picLocks noChangeAspect="1"/>
          </p:cNvPicPr>
          <p:nvPr/>
        </p:nvPicPr>
        <p:blipFill>
          <a:blip r:embed="rId4"/>
          <a:stretch>
            <a:fillRect/>
          </a:stretch>
        </p:blipFill>
        <p:spPr>
          <a:xfrm>
            <a:off x="475343" y="1978019"/>
            <a:ext cx="5795963" cy="3863975"/>
          </a:xfrm>
          <a:prstGeom prst="rect">
            <a:avLst/>
          </a:prstGeom>
        </p:spPr>
      </p:pic>
    </p:spTree>
    <p:extLst>
      <p:ext uri="{BB962C8B-B14F-4D97-AF65-F5344CB8AC3E}">
        <p14:creationId xmlns:p14="http://schemas.microsoft.com/office/powerpoint/2010/main" val="28477664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A87CC-C49A-3F43-8D80-662C2E92FB9F}"/>
              </a:ext>
            </a:extLst>
          </p:cNvPr>
          <p:cNvSpPr>
            <a:spLocks noGrp="1"/>
          </p:cNvSpPr>
          <p:nvPr>
            <p:ph type="title"/>
          </p:nvPr>
        </p:nvSpPr>
        <p:spPr>
          <a:xfrm>
            <a:off x="406007" y="221749"/>
            <a:ext cx="10515600" cy="612901"/>
          </a:xfrm>
        </p:spPr>
        <p:txBody>
          <a:bodyPr>
            <a:normAutofit fontScale="90000"/>
          </a:bodyPr>
          <a:lstStyle/>
          <a:p>
            <a:r>
              <a:rPr lang="en-US" dirty="0"/>
              <a:t>Counterbalancing</a:t>
            </a:r>
          </a:p>
        </p:txBody>
      </p:sp>
      <p:pic>
        <p:nvPicPr>
          <p:cNvPr id="4" name="Picture 3">
            <a:extLst>
              <a:ext uri="{FF2B5EF4-FFF2-40B4-BE49-F238E27FC236}">
                <a16:creationId xmlns:a16="http://schemas.microsoft.com/office/drawing/2014/main" id="{F3B80A4C-9F6A-E74C-A3B5-0A64DF05FA28}"/>
              </a:ext>
            </a:extLst>
          </p:cNvPr>
          <p:cNvPicPr>
            <a:picLocks noChangeAspect="1"/>
          </p:cNvPicPr>
          <p:nvPr/>
        </p:nvPicPr>
        <p:blipFill>
          <a:blip r:embed="rId3"/>
          <a:stretch>
            <a:fillRect/>
          </a:stretch>
        </p:blipFill>
        <p:spPr>
          <a:xfrm>
            <a:off x="406007" y="1815119"/>
            <a:ext cx="5969000" cy="2971800"/>
          </a:xfrm>
          <a:prstGeom prst="rect">
            <a:avLst/>
          </a:prstGeom>
        </p:spPr>
      </p:pic>
      <p:pic>
        <p:nvPicPr>
          <p:cNvPr id="6" name="Picture 5">
            <a:extLst>
              <a:ext uri="{FF2B5EF4-FFF2-40B4-BE49-F238E27FC236}">
                <a16:creationId xmlns:a16="http://schemas.microsoft.com/office/drawing/2014/main" id="{7602228B-4832-B74F-B588-E47970E85F35}"/>
              </a:ext>
            </a:extLst>
          </p:cNvPr>
          <p:cNvPicPr>
            <a:picLocks noChangeAspect="1"/>
          </p:cNvPicPr>
          <p:nvPr/>
        </p:nvPicPr>
        <p:blipFill>
          <a:blip r:embed="rId4"/>
          <a:stretch>
            <a:fillRect/>
          </a:stretch>
        </p:blipFill>
        <p:spPr>
          <a:xfrm>
            <a:off x="6375007" y="1690688"/>
            <a:ext cx="5600700" cy="4076700"/>
          </a:xfrm>
          <a:prstGeom prst="rect">
            <a:avLst/>
          </a:prstGeom>
        </p:spPr>
      </p:pic>
      <p:sp>
        <p:nvSpPr>
          <p:cNvPr id="7" name="Content Placeholder 2">
            <a:extLst>
              <a:ext uri="{FF2B5EF4-FFF2-40B4-BE49-F238E27FC236}">
                <a16:creationId xmlns:a16="http://schemas.microsoft.com/office/drawing/2014/main" id="{1D3876CB-D4E5-814D-A334-22ED5C565928}"/>
              </a:ext>
            </a:extLst>
          </p:cNvPr>
          <p:cNvSpPr txBox="1">
            <a:spLocks/>
          </p:cNvSpPr>
          <p:nvPr/>
        </p:nvSpPr>
        <p:spPr>
          <a:xfrm>
            <a:off x="536892" y="4604697"/>
            <a:ext cx="6295582" cy="203155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70000"/>
              </a:lnSpc>
              <a:buFont typeface="+mj-lt"/>
              <a:buAutoNum type="arabicPeriod"/>
            </a:pPr>
            <a:r>
              <a:rPr lang="en-US" dirty="0"/>
              <a:t>156 images </a:t>
            </a:r>
            <a:r>
              <a:rPr lang="en-US" dirty="0">
                <a:sym typeface="Wingdings" pitchFamily="2" charset="2"/>
              </a:rPr>
              <a:t> 156 </a:t>
            </a:r>
            <a:r>
              <a:rPr lang="en-US" dirty="0"/>
              <a:t>unique sequences per duration</a:t>
            </a:r>
          </a:p>
          <a:p>
            <a:pPr marL="514350" indent="-514350">
              <a:lnSpc>
                <a:spcPct val="170000"/>
              </a:lnSpc>
              <a:buFont typeface="+mj-lt"/>
              <a:buAutoNum type="arabicPeriod"/>
            </a:pPr>
            <a:r>
              <a:rPr lang="en-US" dirty="0">
                <a:solidFill>
                  <a:schemeClr val="bg1"/>
                </a:solidFill>
              </a:rPr>
              <a:t>Range of depth (1m – 5m) </a:t>
            </a:r>
          </a:p>
          <a:p>
            <a:pPr marL="514350" indent="-514350">
              <a:lnSpc>
                <a:spcPct val="170000"/>
              </a:lnSpc>
              <a:buFont typeface="+mj-lt"/>
              <a:buAutoNum type="arabicPeriod"/>
            </a:pPr>
            <a:r>
              <a:rPr lang="en-US" dirty="0">
                <a:solidFill>
                  <a:schemeClr val="bg1"/>
                </a:solidFill>
              </a:rPr>
              <a:t>No image repetition  </a:t>
            </a:r>
          </a:p>
          <a:p>
            <a:endParaRPr lang="en-US" dirty="0"/>
          </a:p>
        </p:txBody>
      </p:sp>
      <p:sp>
        <p:nvSpPr>
          <p:cNvPr id="8" name="Title 1">
            <a:extLst>
              <a:ext uri="{FF2B5EF4-FFF2-40B4-BE49-F238E27FC236}">
                <a16:creationId xmlns:a16="http://schemas.microsoft.com/office/drawing/2014/main" id="{0F53E1F3-B97E-7E4F-8426-07801A7362AF}"/>
              </a:ext>
            </a:extLst>
          </p:cNvPr>
          <p:cNvSpPr txBox="1">
            <a:spLocks/>
          </p:cNvSpPr>
          <p:nvPr/>
        </p:nvSpPr>
        <p:spPr>
          <a:xfrm>
            <a:off x="536892" y="1395829"/>
            <a:ext cx="2888887" cy="5897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Latin Square</a:t>
            </a:r>
          </a:p>
        </p:txBody>
      </p:sp>
      <p:sp>
        <p:nvSpPr>
          <p:cNvPr id="9" name="Title 1">
            <a:extLst>
              <a:ext uri="{FF2B5EF4-FFF2-40B4-BE49-F238E27FC236}">
                <a16:creationId xmlns:a16="http://schemas.microsoft.com/office/drawing/2014/main" id="{F42F6855-83A5-5F4B-B924-BAD6AA2BF9FB}"/>
              </a:ext>
            </a:extLst>
          </p:cNvPr>
          <p:cNvSpPr txBox="1">
            <a:spLocks/>
          </p:cNvSpPr>
          <p:nvPr/>
        </p:nvSpPr>
        <p:spPr>
          <a:xfrm>
            <a:off x="8163605" y="1225402"/>
            <a:ext cx="3622388" cy="5897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Sudoku!!</a:t>
            </a:r>
          </a:p>
        </p:txBody>
      </p:sp>
    </p:spTree>
    <p:extLst>
      <p:ext uri="{BB962C8B-B14F-4D97-AF65-F5344CB8AC3E}">
        <p14:creationId xmlns:p14="http://schemas.microsoft.com/office/powerpoint/2010/main" val="2278868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A87CC-C49A-3F43-8D80-662C2E92FB9F}"/>
              </a:ext>
            </a:extLst>
          </p:cNvPr>
          <p:cNvSpPr>
            <a:spLocks noGrp="1"/>
          </p:cNvSpPr>
          <p:nvPr>
            <p:ph type="title"/>
          </p:nvPr>
        </p:nvSpPr>
        <p:spPr>
          <a:xfrm>
            <a:off x="406007" y="221749"/>
            <a:ext cx="10515600" cy="612901"/>
          </a:xfrm>
        </p:spPr>
        <p:txBody>
          <a:bodyPr>
            <a:normAutofit fontScale="90000"/>
          </a:bodyPr>
          <a:lstStyle/>
          <a:p>
            <a:r>
              <a:rPr lang="en-US" dirty="0"/>
              <a:t>Counterbalancing</a:t>
            </a:r>
          </a:p>
        </p:txBody>
      </p:sp>
      <p:pic>
        <p:nvPicPr>
          <p:cNvPr id="4" name="Picture 3">
            <a:extLst>
              <a:ext uri="{FF2B5EF4-FFF2-40B4-BE49-F238E27FC236}">
                <a16:creationId xmlns:a16="http://schemas.microsoft.com/office/drawing/2014/main" id="{F3B80A4C-9F6A-E74C-A3B5-0A64DF05FA28}"/>
              </a:ext>
            </a:extLst>
          </p:cNvPr>
          <p:cNvPicPr>
            <a:picLocks noChangeAspect="1"/>
          </p:cNvPicPr>
          <p:nvPr/>
        </p:nvPicPr>
        <p:blipFill>
          <a:blip r:embed="rId3"/>
          <a:stretch>
            <a:fillRect/>
          </a:stretch>
        </p:blipFill>
        <p:spPr>
          <a:xfrm>
            <a:off x="406007" y="1815119"/>
            <a:ext cx="5969000" cy="2971800"/>
          </a:xfrm>
          <a:prstGeom prst="rect">
            <a:avLst/>
          </a:prstGeom>
        </p:spPr>
      </p:pic>
      <p:pic>
        <p:nvPicPr>
          <p:cNvPr id="6" name="Picture 5">
            <a:extLst>
              <a:ext uri="{FF2B5EF4-FFF2-40B4-BE49-F238E27FC236}">
                <a16:creationId xmlns:a16="http://schemas.microsoft.com/office/drawing/2014/main" id="{7602228B-4832-B74F-B588-E47970E85F35}"/>
              </a:ext>
            </a:extLst>
          </p:cNvPr>
          <p:cNvPicPr>
            <a:picLocks noChangeAspect="1"/>
          </p:cNvPicPr>
          <p:nvPr/>
        </p:nvPicPr>
        <p:blipFill>
          <a:blip r:embed="rId4"/>
          <a:stretch>
            <a:fillRect/>
          </a:stretch>
        </p:blipFill>
        <p:spPr>
          <a:xfrm>
            <a:off x="6375007" y="1690688"/>
            <a:ext cx="5600700" cy="4076700"/>
          </a:xfrm>
          <a:prstGeom prst="rect">
            <a:avLst/>
          </a:prstGeom>
        </p:spPr>
      </p:pic>
      <p:sp>
        <p:nvSpPr>
          <p:cNvPr id="7" name="Content Placeholder 2">
            <a:extLst>
              <a:ext uri="{FF2B5EF4-FFF2-40B4-BE49-F238E27FC236}">
                <a16:creationId xmlns:a16="http://schemas.microsoft.com/office/drawing/2014/main" id="{1D3876CB-D4E5-814D-A334-22ED5C565928}"/>
              </a:ext>
            </a:extLst>
          </p:cNvPr>
          <p:cNvSpPr txBox="1">
            <a:spLocks/>
          </p:cNvSpPr>
          <p:nvPr/>
        </p:nvSpPr>
        <p:spPr>
          <a:xfrm>
            <a:off x="536892" y="4604697"/>
            <a:ext cx="6295582" cy="203155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70000"/>
              </a:lnSpc>
              <a:buFont typeface="+mj-lt"/>
              <a:buAutoNum type="arabicPeriod"/>
            </a:pPr>
            <a:r>
              <a:rPr lang="en-US" dirty="0"/>
              <a:t>156 images </a:t>
            </a:r>
            <a:r>
              <a:rPr lang="en-US" dirty="0">
                <a:sym typeface="Wingdings" pitchFamily="2" charset="2"/>
              </a:rPr>
              <a:t> 156 </a:t>
            </a:r>
            <a:r>
              <a:rPr lang="en-US" dirty="0"/>
              <a:t>unique sequences per duration</a:t>
            </a:r>
          </a:p>
          <a:p>
            <a:pPr marL="514350" indent="-514350">
              <a:lnSpc>
                <a:spcPct val="170000"/>
              </a:lnSpc>
              <a:buFont typeface="+mj-lt"/>
              <a:buAutoNum type="arabicPeriod"/>
            </a:pPr>
            <a:r>
              <a:rPr lang="en-US" dirty="0"/>
              <a:t>Range of depth (1m – 5m) balanced </a:t>
            </a:r>
          </a:p>
          <a:p>
            <a:pPr marL="514350" indent="-514350">
              <a:lnSpc>
                <a:spcPct val="170000"/>
              </a:lnSpc>
              <a:buFont typeface="+mj-lt"/>
              <a:buAutoNum type="arabicPeriod"/>
            </a:pPr>
            <a:r>
              <a:rPr lang="en-US" dirty="0"/>
              <a:t>No image repetition  </a:t>
            </a:r>
          </a:p>
          <a:p>
            <a:endParaRPr lang="en-US" dirty="0"/>
          </a:p>
        </p:txBody>
      </p:sp>
      <p:sp>
        <p:nvSpPr>
          <p:cNvPr id="8" name="Title 1">
            <a:extLst>
              <a:ext uri="{FF2B5EF4-FFF2-40B4-BE49-F238E27FC236}">
                <a16:creationId xmlns:a16="http://schemas.microsoft.com/office/drawing/2014/main" id="{0F53E1F3-B97E-7E4F-8426-07801A7362AF}"/>
              </a:ext>
            </a:extLst>
          </p:cNvPr>
          <p:cNvSpPr txBox="1">
            <a:spLocks/>
          </p:cNvSpPr>
          <p:nvPr/>
        </p:nvSpPr>
        <p:spPr>
          <a:xfrm>
            <a:off x="536892" y="1395829"/>
            <a:ext cx="2888887" cy="5897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Latin Square</a:t>
            </a:r>
          </a:p>
        </p:txBody>
      </p:sp>
      <p:sp>
        <p:nvSpPr>
          <p:cNvPr id="9" name="Title 1">
            <a:extLst>
              <a:ext uri="{FF2B5EF4-FFF2-40B4-BE49-F238E27FC236}">
                <a16:creationId xmlns:a16="http://schemas.microsoft.com/office/drawing/2014/main" id="{F42F6855-83A5-5F4B-B924-BAD6AA2BF9FB}"/>
              </a:ext>
            </a:extLst>
          </p:cNvPr>
          <p:cNvSpPr txBox="1">
            <a:spLocks/>
          </p:cNvSpPr>
          <p:nvPr/>
        </p:nvSpPr>
        <p:spPr>
          <a:xfrm>
            <a:off x="8163605" y="1225402"/>
            <a:ext cx="3622388" cy="5897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Sudoku!!</a:t>
            </a:r>
          </a:p>
        </p:txBody>
      </p:sp>
    </p:spTree>
    <p:extLst>
      <p:ext uri="{BB962C8B-B14F-4D97-AF65-F5344CB8AC3E}">
        <p14:creationId xmlns:p14="http://schemas.microsoft.com/office/powerpoint/2010/main" val="191737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B9C71-6C9E-AD44-9C73-A919F14E087B}"/>
              </a:ext>
            </a:extLst>
          </p:cNvPr>
          <p:cNvSpPr>
            <a:spLocks noGrp="1"/>
          </p:cNvSpPr>
          <p:nvPr>
            <p:ph type="title"/>
          </p:nvPr>
        </p:nvSpPr>
        <p:spPr>
          <a:xfrm>
            <a:off x="223384" y="244809"/>
            <a:ext cx="10515600" cy="657559"/>
          </a:xfrm>
        </p:spPr>
        <p:txBody>
          <a:bodyPr>
            <a:normAutofit fontScale="90000"/>
          </a:bodyPr>
          <a:lstStyle/>
          <a:p>
            <a:r>
              <a:rPr lang="en-US" dirty="0"/>
              <a:t>Linear Model of Individual Stimuli </a:t>
            </a:r>
          </a:p>
        </p:txBody>
      </p:sp>
      <p:pic>
        <p:nvPicPr>
          <p:cNvPr id="12" name="Picture 11">
            <a:extLst>
              <a:ext uri="{FF2B5EF4-FFF2-40B4-BE49-F238E27FC236}">
                <a16:creationId xmlns:a16="http://schemas.microsoft.com/office/drawing/2014/main" id="{B1F8B2F6-B295-7D4B-868C-7AD9A9BB7DBB}"/>
              </a:ext>
            </a:extLst>
          </p:cNvPr>
          <p:cNvPicPr>
            <a:picLocks noChangeAspect="1"/>
          </p:cNvPicPr>
          <p:nvPr/>
        </p:nvPicPr>
        <p:blipFill>
          <a:blip r:embed="rId3"/>
          <a:stretch>
            <a:fillRect/>
          </a:stretch>
        </p:blipFill>
        <p:spPr>
          <a:xfrm>
            <a:off x="3905254" y="1466955"/>
            <a:ext cx="5353587" cy="5172291"/>
          </a:xfrm>
          <a:prstGeom prst="rect">
            <a:avLst/>
          </a:prstGeom>
        </p:spPr>
      </p:pic>
    </p:spTree>
    <p:extLst>
      <p:ext uri="{BB962C8B-B14F-4D97-AF65-F5344CB8AC3E}">
        <p14:creationId xmlns:p14="http://schemas.microsoft.com/office/powerpoint/2010/main" val="3163171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2" name="Picture 8">
            <a:extLst>
              <a:ext uri="{FF2B5EF4-FFF2-40B4-BE49-F238E27FC236}">
                <a16:creationId xmlns:a16="http://schemas.microsoft.com/office/drawing/2014/main" id="{5D86C7B6-2A6E-A747-BAFF-ED25BA6246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4" y="1447907"/>
            <a:ext cx="5100737" cy="5172290"/>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a:extLst>
              <a:ext uri="{FF2B5EF4-FFF2-40B4-BE49-F238E27FC236}">
                <a16:creationId xmlns:a16="http://schemas.microsoft.com/office/drawing/2014/main" id="{94786691-8136-9C46-9B79-01B49985F5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4" y="1440901"/>
            <a:ext cx="5100737" cy="5172290"/>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a:extLst>
              <a:ext uri="{FF2B5EF4-FFF2-40B4-BE49-F238E27FC236}">
                <a16:creationId xmlns:a16="http://schemas.microsoft.com/office/drawing/2014/main" id="{715E40A0-896C-134E-945E-E7BDD394A7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2404" y="1454913"/>
            <a:ext cx="5100737" cy="517229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C03203CF-68C2-254E-A255-9B77D8938F4F}"/>
              </a:ext>
            </a:extLst>
          </p:cNvPr>
          <p:cNvSpPr txBox="1">
            <a:spLocks/>
          </p:cNvSpPr>
          <p:nvPr/>
        </p:nvSpPr>
        <p:spPr>
          <a:xfrm>
            <a:off x="223384" y="244809"/>
            <a:ext cx="10515600" cy="657559"/>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Linear Model of Individual Stimuli </a:t>
            </a:r>
            <a:endParaRPr lang="en-US" dirty="0"/>
          </a:p>
        </p:txBody>
      </p:sp>
    </p:spTree>
    <p:extLst>
      <p:ext uri="{BB962C8B-B14F-4D97-AF65-F5344CB8AC3E}">
        <p14:creationId xmlns:p14="http://schemas.microsoft.com/office/powerpoint/2010/main" val="3814191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495 -0.0493 L -0.39505 -0.2743 " pathEditMode="relative" ptsTypes="AA">
                                      <p:cBhvr>
                                        <p:cTn id="6" dur="1000" fill="hold"/>
                                        <p:tgtEl>
                                          <p:spTgt spid="11272"/>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1000" fill="hold"/>
                                        <p:tgtEl>
                                          <p:spTgt spid="11272"/>
                                        </p:tgtEl>
                                      </p:cBhvr>
                                      <p:by x="40000" y="40000"/>
                                    </p:animScale>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27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0.00964 -0.04005 L -0.39309 0.17685 " pathEditMode="relative" rAng="0" ptsTypes="AA">
                                      <p:cBhvr>
                                        <p:cTn id="16" dur="1000" fill="hold"/>
                                        <p:tgtEl>
                                          <p:spTgt spid="11274"/>
                                        </p:tgtEl>
                                        <p:attrNameLst>
                                          <p:attrName>ppt_x</p:attrName>
                                          <p:attrName>ppt_y</p:attrName>
                                        </p:attrNameLst>
                                      </p:cBhvr>
                                      <p:rCtr x="-20143" y="10833"/>
                                    </p:animMotion>
                                  </p:childTnLst>
                                </p:cTn>
                              </p:par>
                              <p:par>
                                <p:cTn id="17" presetID="6" presetClass="emph" presetSubtype="0" fill="hold" nodeType="withEffect">
                                  <p:stCondLst>
                                    <p:cond delay="0"/>
                                  </p:stCondLst>
                                  <p:childTnLst>
                                    <p:animScale>
                                      <p:cBhvr>
                                        <p:cTn id="18" dur="1000" fill="hold"/>
                                        <p:tgtEl>
                                          <p:spTgt spid="11274"/>
                                        </p:tgtEl>
                                      </p:cBhvr>
                                      <p:by x="40000" y="40000"/>
                                    </p:animScale>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A8EB5-E243-1E43-8831-4C224723F966}"/>
              </a:ext>
            </a:extLst>
          </p:cNvPr>
          <p:cNvSpPr>
            <a:spLocks noGrp="1"/>
          </p:cNvSpPr>
          <p:nvPr>
            <p:ph type="title"/>
          </p:nvPr>
        </p:nvSpPr>
        <p:spPr>
          <a:xfrm>
            <a:off x="204457" y="119059"/>
            <a:ext cx="10958848" cy="967357"/>
          </a:xfrm>
        </p:spPr>
        <p:txBody>
          <a:bodyPr/>
          <a:lstStyle/>
          <a:p>
            <a:r>
              <a:rPr lang="en-US" dirty="0"/>
              <a:t>Effect of Viewing Duration on Sensitivity </a:t>
            </a:r>
          </a:p>
        </p:txBody>
      </p:sp>
      <p:pic>
        <p:nvPicPr>
          <p:cNvPr id="6" name="Picture 5">
            <a:extLst>
              <a:ext uri="{FF2B5EF4-FFF2-40B4-BE49-F238E27FC236}">
                <a16:creationId xmlns:a16="http://schemas.microsoft.com/office/drawing/2014/main" id="{AB6CBD4A-107B-6542-BE8B-4176EFC4ECF0}"/>
              </a:ext>
            </a:extLst>
          </p:cNvPr>
          <p:cNvPicPr>
            <a:picLocks noChangeAspect="1"/>
          </p:cNvPicPr>
          <p:nvPr/>
        </p:nvPicPr>
        <p:blipFill>
          <a:blip r:embed="rId3"/>
          <a:stretch>
            <a:fillRect/>
          </a:stretch>
        </p:blipFill>
        <p:spPr>
          <a:xfrm>
            <a:off x="2536540" y="1086416"/>
            <a:ext cx="7118919" cy="5697465"/>
          </a:xfrm>
          <a:prstGeom prst="rect">
            <a:avLst/>
          </a:prstGeom>
        </p:spPr>
      </p:pic>
    </p:spTree>
    <p:extLst>
      <p:ext uri="{BB962C8B-B14F-4D97-AF65-F5344CB8AC3E}">
        <p14:creationId xmlns:p14="http://schemas.microsoft.com/office/powerpoint/2010/main" val="57139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7055C-F931-E649-9B77-5B347FAF9152}"/>
              </a:ext>
            </a:extLst>
          </p:cNvPr>
          <p:cNvSpPr>
            <a:spLocks noGrp="1"/>
          </p:cNvSpPr>
          <p:nvPr>
            <p:ph type="title"/>
          </p:nvPr>
        </p:nvSpPr>
        <p:spPr>
          <a:xfrm>
            <a:off x="838200" y="55025"/>
            <a:ext cx="10515600" cy="753867"/>
          </a:xfrm>
        </p:spPr>
        <p:txBody>
          <a:bodyPr/>
          <a:lstStyle/>
          <a:p>
            <a:r>
              <a:rPr lang="en-US" dirty="0"/>
              <a:t>Participant Depth Scale Variability</a:t>
            </a:r>
          </a:p>
        </p:txBody>
      </p:sp>
      <p:pic>
        <p:nvPicPr>
          <p:cNvPr id="3" name="Picture 2">
            <a:extLst>
              <a:ext uri="{FF2B5EF4-FFF2-40B4-BE49-F238E27FC236}">
                <a16:creationId xmlns:a16="http://schemas.microsoft.com/office/drawing/2014/main" id="{322DB3AD-1A24-DF41-ABEB-553E4DC0DAB0}"/>
              </a:ext>
            </a:extLst>
          </p:cNvPr>
          <p:cNvPicPr>
            <a:picLocks noChangeAspect="1"/>
          </p:cNvPicPr>
          <p:nvPr/>
        </p:nvPicPr>
        <p:blipFill>
          <a:blip r:embed="rId3"/>
          <a:stretch>
            <a:fillRect/>
          </a:stretch>
        </p:blipFill>
        <p:spPr>
          <a:xfrm>
            <a:off x="3064000" y="977364"/>
            <a:ext cx="6063999" cy="5825611"/>
          </a:xfrm>
          <a:prstGeom prst="rect">
            <a:avLst/>
          </a:prstGeom>
        </p:spPr>
      </p:pic>
    </p:spTree>
    <p:extLst>
      <p:ext uri="{BB962C8B-B14F-4D97-AF65-F5344CB8AC3E}">
        <p14:creationId xmlns:p14="http://schemas.microsoft.com/office/powerpoint/2010/main" val="2812270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03203CF-68C2-254E-A255-9B77D8938F4F}"/>
              </a:ext>
            </a:extLst>
          </p:cNvPr>
          <p:cNvSpPr txBox="1">
            <a:spLocks/>
          </p:cNvSpPr>
          <p:nvPr/>
        </p:nvSpPr>
        <p:spPr>
          <a:xfrm>
            <a:off x="223384" y="244809"/>
            <a:ext cx="10515600" cy="657559"/>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Linear Model of Individual Stimuli: Z-Scored </a:t>
            </a:r>
          </a:p>
        </p:txBody>
      </p:sp>
      <p:pic>
        <p:nvPicPr>
          <p:cNvPr id="7" name="Picture 2">
            <a:extLst>
              <a:ext uri="{FF2B5EF4-FFF2-40B4-BE49-F238E27FC236}">
                <a16:creationId xmlns:a16="http://schemas.microsoft.com/office/drawing/2014/main" id="{ED4A17B1-EE68-234D-921D-5F5ACF7D7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4276" y="1445391"/>
            <a:ext cx="5218865" cy="5167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7086AC9B-8240-0043-9D3F-620926835E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0027" y="1450952"/>
            <a:ext cx="5199466" cy="514859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7A8ACF0B-4F19-ED4C-8DD9-D21240C24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8465" y="1467664"/>
            <a:ext cx="5182589" cy="5131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030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1927 -0.00833 L -0.3905 -0.27894 " pathEditMode="relative" ptsTypes="AA">
                                      <p:cBhvr>
                                        <p:cTn id="6" dur="1000" fill="hold"/>
                                        <p:tgtEl>
                                          <p:spTgt spid="7"/>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1000" fill="hold"/>
                                        <p:tgtEl>
                                          <p:spTgt spid="7"/>
                                        </p:tgtEl>
                                      </p:cBhvr>
                                      <p:by x="40000" y="40000"/>
                                    </p:animScale>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0.01966 -0.00162 L -0.38112 0.19537 " pathEditMode="relative" ptsTypes="AA">
                                      <p:cBhvr>
                                        <p:cTn id="16" dur="1000" fill="hold"/>
                                        <p:tgtEl>
                                          <p:spTgt spid="8"/>
                                        </p:tgtEl>
                                        <p:attrNameLst>
                                          <p:attrName>ppt_x</p:attrName>
                                          <p:attrName>ppt_y</p:attrName>
                                        </p:attrNameLst>
                                      </p:cBhvr>
                                    </p:animMotion>
                                  </p:childTnLst>
                                </p:cTn>
                              </p:par>
                              <p:par>
                                <p:cTn id="17" presetID="6" presetClass="emph" presetSubtype="0" fill="hold" nodeType="withEffect">
                                  <p:stCondLst>
                                    <p:cond delay="0"/>
                                  </p:stCondLst>
                                  <p:childTnLst>
                                    <p:animScale>
                                      <p:cBhvr>
                                        <p:cTn id="18" dur="1000" fill="hold"/>
                                        <p:tgtEl>
                                          <p:spTgt spid="8"/>
                                        </p:tgtEl>
                                      </p:cBhvr>
                                      <p:by x="40000" y="40000"/>
                                    </p:animScale>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A8EB5-E243-1E43-8831-4C224723F966}"/>
              </a:ext>
            </a:extLst>
          </p:cNvPr>
          <p:cNvSpPr>
            <a:spLocks noGrp="1"/>
          </p:cNvSpPr>
          <p:nvPr>
            <p:ph type="title"/>
          </p:nvPr>
        </p:nvSpPr>
        <p:spPr>
          <a:xfrm>
            <a:off x="249725" y="129734"/>
            <a:ext cx="10858877" cy="821347"/>
          </a:xfrm>
        </p:spPr>
        <p:txBody>
          <a:bodyPr/>
          <a:lstStyle/>
          <a:p>
            <a:r>
              <a:rPr lang="en-US" dirty="0"/>
              <a:t>Effect of Viewing Duration on Sensitivity </a:t>
            </a:r>
          </a:p>
        </p:txBody>
      </p:sp>
      <p:pic>
        <p:nvPicPr>
          <p:cNvPr id="4" name="Picture 3">
            <a:extLst>
              <a:ext uri="{FF2B5EF4-FFF2-40B4-BE49-F238E27FC236}">
                <a16:creationId xmlns:a16="http://schemas.microsoft.com/office/drawing/2014/main" id="{66EFB5E3-D860-F84E-8728-237A8F9E329E}"/>
              </a:ext>
            </a:extLst>
          </p:cNvPr>
          <p:cNvPicPr>
            <a:picLocks noChangeAspect="1"/>
          </p:cNvPicPr>
          <p:nvPr/>
        </p:nvPicPr>
        <p:blipFill>
          <a:blip r:embed="rId3"/>
          <a:stretch>
            <a:fillRect/>
          </a:stretch>
        </p:blipFill>
        <p:spPr>
          <a:xfrm>
            <a:off x="2091602" y="1133517"/>
            <a:ext cx="7175121" cy="5594749"/>
          </a:xfrm>
          <a:prstGeom prst="rect">
            <a:avLst/>
          </a:prstGeom>
        </p:spPr>
      </p:pic>
    </p:spTree>
    <p:extLst>
      <p:ext uri="{BB962C8B-B14F-4D97-AF65-F5344CB8AC3E}">
        <p14:creationId xmlns:p14="http://schemas.microsoft.com/office/powerpoint/2010/main" val="29621356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545C1-6503-3A48-9348-C0A953B37F49}"/>
              </a:ext>
            </a:extLst>
          </p:cNvPr>
          <p:cNvSpPr>
            <a:spLocks noGrp="1"/>
          </p:cNvSpPr>
          <p:nvPr>
            <p:ph type="title"/>
          </p:nvPr>
        </p:nvSpPr>
        <p:spPr>
          <a:xfrm>
            <a:off x="838200" y="365126"/>
            <a:ext cx="10515600" cy="829932"/>
          </a:xfrm>
        </p:spPr>
        <p:txBody>
          <a:bodyPr/>
          <a:lstStyle/>
          <a:p>
            <a:r>
              <a:rPr lang="en-US" dirty="0"/>
              <a:t>Reliability of Verbal Estimates </a:t>
            </a:r>
          </a:p>
        </p:txBody>
      </p:sp>
      <p:pic>
        <p:nvPicPr>
          <p:cNvPr id="15362" name="Picture 2">
            <a:extLst>
              <a:ext uri="{FF2B5EF4-FFF2-40B4-BE49-F238E27FC236}">
                <a16:creationId xmlns:a16="http://schemas.microsoft.com/office/drawing/2014/main" id="{E5AFA838-20E1-BB46-B8D5-2D7B7AF3A6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008" y="1388116"/>
            <a:ext cx="5174810" cy="5124176"/>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0F5F1292-4124-534E-BB62-32770C6A7E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8990" y="1368698"/>
            <a:ext cx="5174810" cy="5124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2874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202717"/>
            <a:ext cx="9091246" cy="1974246"/>
          </a:xfrm>
        </p:spPr>
        <p:txBody>
          <a:bodyPr>
            <a:normAutofit/>
          </a:bodyPr>
          <a:lstStyle/>
          <a:p>
            <a:pPr marL="0" indent="0">
              <a:buNone/>
            </a:pPr>
            <a:r>
              <a:rPr lang="en-US" dirty="0"/>
              <a:t>Distance Discrimination in Pictured Scenes </a:t>
            </a:r>
          </a:p>
          <a:p>
            <a:pPr marL="0" indent="0">
              <a:buNone/>
            </a:pPr>
            <a:endParaRPr lang="en-US" dirty="0"/>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0263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E6FB7-7304-7B4A-A4F8-0C88F11EA331}"/>
              </a:ext>
            </a:extLst>
          </p:cNvPr>
          <p:cNvSpPr>
            <a:spLocks noGrp="1"/>
          </p:cNvSpPr>
          <p:nvPr>
            <p:ph type="title"/>
          </p:nvPr>
        </p:nvSpPr>
        <p:spPr>
          <a:xfrm>
            <a:off x="381010" y="0"/>
            <a:ext cx="5638799" cy="2101850"/>
          </a:xfrm>
        </p:spPr>
        <p:txBody>
          <a:bodyPr>
            <a:normAutofit/>
          </a:bodyPr>
          <a:lstStyle/>
          <a:p>
            <a:r>
              <a:rPr lang="en-US" dirty="0"/>
              <a:t>Image Complexity</a:t>
            </a:r>
          </a:p>
        </p:txBody>
      </p:sp>
      <p:pic>
        <p:nvPicPr>
          <p:cNvPr id="1028" name="Picture 4" descr="Surreal Optical Illusion Art Imagines the World with Magical Realism">
            <a:extLst>
              <a:ext uri="{FF2B5EF4-FFF2-40B4-BE49-F238E27FC236}">
                <a16:creationId xmlns:a16="http://schemas.microsoft.com/office/drawing/2014/main" id="{FF151A71-6BC3-9348-9134-5F6F8DE702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210" r="-3" b="-3"/>
          <a:stretch/>
        </p:blipFill>
        <p:spPr bwMode="auto">
          <a:xfrm>
            <a:off x="58383" y="2101850"/>
            <a:ext cx="6400781" cy="389837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urreal Optical Illusion Paintings Fuse Two Magical Scenes into One |  Optical illusion paintings, Illusion paintings, Optical illusions art">
            <a:extLst>
              <a:ext uri="{FF2B5EF4-FFF2-40B4-BE49-F238E27FC236}">
                <a16:creationId xmlns:a16="http://schemas.microsoft.com/office/drawing/2014/main" id="{F16758B5-A97C-0142-BED4-52FE3C61D9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703" r="1" b="9094"/>
          <a:stretch/>
        </p:blipFill>
        <p:spPr bwMode="auto">
          <a:xfrm>
            <a:off x="6611566" y="87817"/>
            <a:ext cx="5457267" cy="6682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6468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374DB-BC96-E3B6-B965-0AA41C614E5A}"/>
              </a:ext>
            </a:extLst>
          </p:cNvPr>
          <p:cNvSpPr>
            <a:spLocks noGrp="1"/>
          </p:cNvSpPr>
          <p:nvPr>
            <p:ph type="title"/>
          </p:nvPr>
        </p:nvSpPr>
        <p:spPr/>
        <p:txBody>
          <a:bodyPr/>
          <a:lstStyle/>
          <a:p>
            <a:r>
              <a:rPr lang="en-US" dirty="0"/>
              <a:t>Discrimination Task </a:t>
            </a:r>
          </a:p>
        </p:txBody>
      </p:sp>
      <p:pic>
        <p:nvPicPr>
          <p:cNvPr id="5" name="Picture 4">
            <a:extLst>
              <a:ext uri="{FF2B5EF4-FFF2-40B4-BE49-F238E27FC236}">
                <a16:creationId xmlns:a16="http://schemas.microsoft.com/office/drawing/2014/main" id="{54F41F9A-3D3E-1442-A4B3-E0DC59BDA1BE}"/>
              </a:ext>
            </a:extLst>
          </p:cNvPr>
          <p:cNvPicPr>
            <a:picLocks noChangeAspect="1"/>
          </p:cNvPicPr>
          <p:nvPr/>
        </p:nvPicPr>
        <p:blipFill>
          <a:blip r:embed="rId3"/>
          <a:stretch>
            <a:fillRect/>
          </a:stretch>
        </p:blipFill>
        <p:spPr>
          <a:xfrm>
            <a:off x="10024073" y="41275"/>
            <a:ext cx="2095500" cy="647700"/>
          </a:xfrm>
          <a:prstGeom prst="rect">
            <a:avLst/>
          </a:prstGeom>
        </p:spPr>
      </p:pic>
      <p:pic>
        <p:nvPicPr>
          <p:cNvPr id="6" name="Picture 5">
            <a:extLst>
              <a:ext uri="{FF2B5EF4-FFF2-40B4-BE49-F238E27FC236}">
                <a16:creationId xmlns:a16="http://schemas.microsoft.com/office/drawing/2014/main" id="{56962079-206C-1C45-9090-93D7845FE2C8}"/>
              </a:ext>
            </a:extLst>
          </p:cNvPr>
          <p:cNvPicPr>
            <a:picLocks noChangeAspect="1"/>
          </p:cNvPicPr>
          <p:nvPr/>
        </p:nvPicPr>
        <p:blipFill>
          <a:blip r:embed="rId4"/>
          <a:stretch>
            <a:fillRect/>
          </a:stretch>
        </p:blipFill>
        <p:spPr>
          <a:xfrm>
            <a:off x="10692262" y="791268"/>
            <a:ext cx="1421275" cy="728112"/>
          </a:xfrm>
          <a:prstGeom prst="rect">
            <a:avLst/>
          </a:prstGeom>
        </p:spPr>
      </p:pic>
      <p:pic>
        <p:nvPicPr>
          <p:cNvPr id="9" name="Picture 8">
            <a:extLst>
              <a:ext uri="{FF2B5EF4-FFF2-40B4-BE49-F238E27FC236}">
                <a16:creationId xmlns:a16="http://schemas.microsoft.com/office/drawing/2014/main" id="{7FB31518-4BC3-6447-B1B0-B8460B84687E}"/>
              </a:ext>
            </a:extLst>
          </p:cNvPr>
          <p:cNvPicPr>
            <a:picLocks noChangeAspect="1"/>
          </p:cNvPicPr>
          <p:nvPr/>
        </p:nvPicPr>
        <p:blipFill>
          <a:blip r:embed="rId5"/>
          <a:stretch>
            <a:fillRect/>
          </a:stretch>
        </p:blipFill>
        <p:spPr>
          <a:xfrm>
            <a:off x="313899" y="1519379"/>
            <a:ext cx="10893377" cy="5086673"/>
          </a:xfrm>
          <a:prstGeom prst="rect">
            <a:avLst/>
          </a:prstGeom>
        </p:spPr>
      </p:pic>
      <p:sp>
        <p:nvSpPr>
          <p:cNvPr id="10" name="Content Placeholder 2">
            <a:extLst>
              <a:ext uri="{FF2B5EF4-FFF2-40B4-BE49-F238E27FC236}">
                <a16:creationId xmlns:a16="http://schemas.microsoft.com/office/drawing/2014/main" id="{205F73DB-5248-D141-A513-B2ACF7F3FDEA}"/>
              </a:ext>
            </a:extLst>
          </p:cNvPr>
          <p:cNvSpPr txBox="1">
            <a:spLocks/>
          </p:cNvSpPr>
          <p:nvPr/>
        </p:nvSpPr>
        <p:spPr>
          <a:xfrm>
            <a:off x="2635848" y="5870094"/>
            <a:ext cx="8937453" cy="9879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N = 143 (in progress)</a:t>
            </a:r>
          </a:p>
          <a:p>
            <a:pPr marL="0" indent="0">
              <a:buNone/>
            </a:pPr>
            <a:r>
              <a:rPr lang="en-US" sz="2400" dirty="0"/>
              <a:t>Between subjects duration manipulation (125 ms, 250 ms, 1000 ms) </a:t>
            </a:r>
          </a:p>
          <a:p>
            <a:pPr marL="0" indent="0">
              <a:buNone/>
            </a:pPr>
            <a:endParaRPr lang="en-US" dirty="0"/>
          </a:p>
        </p:txBody>
      </p:sp>
    </p:spTree>
    <p:extLst>
      <p:ext uri="{BB962C8B-B14F-4D97-AF65-F5344CB8AC3E}">
        <p14:creationId xmlns:p14="http://schemas.microsoft.com/office/powerpoint/2010/main" val="5969841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dirty="0"/>
              <a:t>Discrimination Performance: Kinect coded Accuracy </a:t>
            </a:r>
          </a:p>
        </p:txBody>
      </p:sp>
      <p:pic>
        <p:nvPicPr>
          <p:cNvPr id="10" name="Picture 9">
            <a:extLst>
              <a:ext uri="{FF2B5EF4-FFF2-40B4-BE49-F238E27FC236}">
                <a16:creationId xmlns:a16="http://schemas.microsoft.com/office/drawing/2014/main" id="{368CE9EC-DF1F-BF40-83B2-4C3D90D4ABAA}"/>
              </a:ext>
            </a:extLst>
          </p:cNvPr>
          <p:cNvPicPr>
            <a:picLocks noChangeAspect="1"/>
          </p:cNvPicPr>
          <p:nvPr/>
        </p:nvPicPr>
        <p:blipFill>
          <a:blip r:embed="rId3"/>
          <a:stretch>
            <a:fillRect/>
          </a:stretch>
        </p:blipFill>
        <p:spPr>
          <a:xfrm>
            <a:off x="3556133" y="1531603"/>
            <a:ext cx="5088045" cy="4956283"/>
          </a:xfrm>
          <a:prstGeom prst="rect">
            <a:avLst/>
          </a:prstGeom>
        </p:spPr>
      </p:pic>
    </p:spTree>
    <p:extLst>
      <p:ext uri="{BB962C8B-B14F-4D97-AF65-F5344CB8AC3E}">
        <p14:creationId xmlns:p14="http://schemas.microsoft.com/office/powerpoint/2010/main" val="22657658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dirty="0"/>
              <a:t>Discrimination Performance: Kinect coded Accuracy </a:t>
            </a:r>
          </a:p>
        </p:txBody>
      </p:sp>
      <p:pic>
        <p:nvPicPr>
          <p:cNvPr id="6" name="Picture 5">
            <a:extLst>
              <a:ext uri="{FF2B5EF4-FFF2-40B4-BE49-F238E27FC236}">
                <a16:creationId xmlns:a16="http://schemas.microsoft.com/office/drawing/2014/main" id="{BD1C09B2-3CAF-8645-B50C-5290BA37E92A}"/>
              </a:ext>
            </a:extLst>
          </p:cNvPr>
          <p:cNvPicPr>
            <a:picLocks noChangeAspect="1"/>
          </p:cNvPicPr>
          <p:nvPr/>
        </p:nvPicPr>
        <p:blipFill>
          <a:blip r:embed="rId3"/>
          <a:stretch>
            <a:fillRect/>
          </a:stretch>
        </p:blipFill>
        <p:spPr>
          <a:xfrm>
            <a:off x="3547821" y="1350919"/>
            <a:ext cx="5096358" cy="5136967"/>
          </a:xfrm>
          <a:prstGeom prst="rect">
            <a:avLst/>
          </a:prstGeom>
        </p:spPr>
      </p:pic>
    </p:spTree>
    <p:extLst>
      <p:ext uri="{BB962C8B-B14F-4D97-AF65-F5344CB8AC3E}">
        <p14:creationId xmlns:p14="http://schemas.microsoft.com/office/powerpoint/2010/main" val="1239059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dirty="0"/>
              <a:t>Discrimination Performance: Kinect coded Accuracy </a:t>
            </a:r>
          </a:p>
        </p:txBody>
      </p:sp>
      <p:pic>
        <p:nvPicPr>
          <p:cNvPr id="4" name="Picture 3">
            <a:extLst>
              <a:ext uri="{FF2B5EF4-FFF2-40B4-BE49-F238E27FC236}">
                <a16:creationId xmlns:a16="http://schemas.microsoft.com/office/drawing/2014/main" id="{8D61F883-1768-994E-A7A1-67221C8073D6}"/>
              </a:ext>
            </a:extLst>
          </p:cNvPr>
          <p:cNvPicPr>
            <a:picLocks noChangeAspect="1"/>
          </p:cNvPicPr>
          <p:nvPr/>
        </p:nvPicPr>
        <p:blipFill>
          <a:blip r:embed="rId3"/>
          <a:stretch>
            <a:fillRect/>
          </a:stretch>
        </p:blipFill>
        <p:spPr>
          <a:xfrm>
            <a:off x="226060" y="2040798"/>
            <a:ext cx="3631837" cy="3660776"/>
          </a:xfrm>
          <a:prstGeom prst="rect">
            <a:avLst/>
          </a:prstGeom>
        </p:spPr>
      </p:pic>
      <p:pic>
        <p:nvPicPr>
          <p:cNvPr id="8" name="Picture 7">
            <a:extLst>
              <a:ext uri="{FF2B5EF4-FFF2-40B4-BE49-F238E27FC236}">
                <a16:creationId xmlns:a16="http://schemas.microsoft.com/office/drawing/2014/main" id="{374D9028-2A91-C145-B57C-FB601D55295B}"/>
              </a:ext>
            </a:extLst>
          </p:cNvPr>
          <p:cNvPicPr>
            <a:picLocks noChangeAspect="1"/>
          </p:cNvPicPr>
          <p:nvPr/>
        </p:nvPicPr>
        <p:blipFill>
          <a:blip r:embed="rId4"/>
          <a:stretch>
            <a:fillRect/>
          </a:stretch>
        </p:blipFill>
        <p:spPr>
          <a:xfrm>
            <a:off x="4158243" y="2040798"/>
            <a:ext cx="3631837" cy="3660776"/>
          </a:xfrm>
          <a:prstGeom prst="rect">
            <a:avLst/>
          </a:prstGeom>
        </p:spPr>
      </p:pic>
      <p:pic>
        <p:nvPicPr>
          <p:cNvPr id="11" name="Picture 10">
            <a:extLst>
              <a:ext uri="{FF2B5EF4-FFF2-40B4-BE49-F238E27FC236}">
                <a16:creationId xmlns:a16="http://schemas.microsoft.com/office/drawing/2014/main" id="{7345BD15-3CDB-8146-AF6C-BEB8AB1EAE4A}"/>
              </a:ext>
            </a:extLst>
          </p:cNvPr>
          <p:cNvPicPr>
            <a:picLocks noChangeAspect="1"/>
          </p:cNvPicPr>
          <p:nvPr/>
        </p:nvPicPr>
        <p:blipFill>
          <a:blip r:embed="rId5"/>
          <a:stretch>
            <a:fillRect/>
          </a:stretch>
        </p:blipFill>
        <p:spPr>
          <a:xfrm>
            <a:off x="8090426" y="2040798"/>
            <a:ext cx="3631837" cy="3660776"/>
          </a:xfrm>
          <a:prstGeom prst="rect">
            <a:avLst/>
          </a:prstGeom>
        </p:spPr>
      </p:pic>
    </p:spTree>
    <p:extLst>
      <p:ext uri="{BB962C8B-B14F-4D97-AF65-F5344CB8AC3E}">
        <p14:creationId xmlns:p14="http://schemas.microsoft.com/office/powerpoint/2010/main" val="34363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920C0D8-BE53-A448-9EE0-165432CD0E97}"/>
              </a:ext>
            </a:extLst>
          </p:cNvPr>
          <p:cNvGrpSpPr/>
          <p:nvPr/>
        </p:nvGrpSpPr>
        <p:grpSpPr>
          <a:xfrm>
            <a:off x="1286195" y="1861595"/>
            <a:ext cx="4066781" cy="3932375"/>
            <a:chOff x="370466" y="2451800"/>
            <a:chExt cx="3247428" cy="3240651"/>
          </a:xfrm>
        </p:grpSpPr>
        <p:grpSp>
          <p:nvGrpSpPr>
            <p:cNvPr id="15" name="Group 14">
              <a:extLst>
                <a:ext uri="{FF2B5EF4-FFF2-40B4-BE49-F238E27FC236}">
                  <a16:creationId xmlns:a16="http://schemas.microsoft.com/office/drawing/2014/main" id="{9722C23D-C21D-E64C-851A-B80D93733F14}"/>
                </a:ext>
              </a:extLst>
            </p:cNvPr>
            <p:cNvGrpSpPr/>
            <p:nvPr/>
          </p:nvGrpSpPr>
          <p:grpSpPr>
            <a:xfrm>
              <a:off x="370466" y="2794000"/>
              <a:ext cx="3247428" cy="2898451"/>
              <a:chOff x="779881" y="3429000"/>
              <a:chExt cx="3247428" cy="2898451"/>
            </a:xfrm>
          </p:grpSpPr>
          <p:pic>
            <p:nvPicPr>
              <p:cNvPr id="7" name="Picture 6">
                <a:extLst>
                  <a:ext uri="{FF2B5EF4-FFF2-40B4-BE49-F238E27FC236}">
                    <a16:creationId xmlns:a16="http://schemas.microsoft.com/office/drawing/2014/main" id="{F21134B7-935F-1E42-A9BB-F4605C60311A}"/>
                  </a:ext>
                </a:extLst>
              </p:cNvPr>
              <p:cNvPicPr>
                <a:picLocks noChangeAspect="1"/>
              </p:cNvPicPr>
              <p:nvPr/>
            </p:nvPicPr>
            <p:blipFill>
              <a:blip r:embed="rId3"/>
              <a:stretch>
                <a:fillRect/>
              </a:stretch>
            </p:blipFill>
            <p:spPr>
              <a:xfrm>
                <a:off x="779881" y="3429000"/>
                <a:ext cx="3247428" cy="2898451"/>
              </a:xfrm>
              <a:prstGeom prst="rect">
                <a:avLst/>
              </a:prstGeom>
            </p:spPr>
          </p:pic>
          <p:pic>
            <p:nvPicPr>
              <p:cNvPr id="11" name="Picture 10">
                <a:extLst>
                  <a:ext uri="{FF2B5EF4-FFF2-40B4-BE49-F238E27FC236}">
                    <a16:creationId xmlns:a16="http://schemas.microsoft.com/office/drawing/2014/main" id="{E776426A-548A-C049-B0CE-8F168C0614A0}"/>
                  </a:ext>
                </a:extLst>
              </p:cNvPr>
              <p:cNvPicPr>
                <a:picLocks noChangeAspect="1"/>
              </p:cNvPicPr>
              <p:nvPr/>
            </p:nvPicPr>
            <p:blipFill>
              <a:blip r:embed="rId4"/>
              <a:stretch>
                <a:fillRect/>
              </a:stretch>
            </p:blipFill>
            <p:spPr>
              <a:xfrm>
                <a:off x="2508003" y="3571750"/>
                <a:ext cx="1351292" cy="981075"/>
              </a:xfrm>
              <a:prstGeom prst="rect">
                <a:avLst/>
              </a:prstGeom>
            </p:spPr>
          </p:pic>
        </p:grpSp>
        <p:sp>
          <p:nvSpPr>
            <p:cNvPr id="12" name="Title 1">
              <a:extLst>
                <a:ext uri="{FF2B5EF4-FFF2-40B4-BE49-F238E27FC236}">
                  <a16:creationId xmlns:a16="http://schemas.microsoft.com/office/drawing/2014/main" id="{1C106950-E29B-7343-8317-E03EE32A58F7}"/>
                </a:ext>
              </a:extLst>
            </p:cNvPr>
            <p:cNvSpPr txBox="1">
              <a:spLocks/>
            </p:cNvSpPr>
            <p:nvPr/>
          </p:nvSpPr>
          <p:spPr>
            <a:xfrm>
              <a:off x="1047749" y="2451800"/>
              <a:ext cx="1997271" cy="504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0</a:t>
              </a:r>
            </a:p>
          </p:txBody>
        </p:sp>
      </p:grpSp>
      <p:grpSp>
        <p:nvGrpSpPr>
          <p:cNvPr id="6" name="Group 5">
            <a:extLst>
              <a:ext uri="{FF2B5EF4-FFF2-40B4-BE49-F238E27FC236}">
                <a16:creationId xmlns:a16="http://schemas.microsoft.com/office/drawing/2014/main" id="{9013675B-EF23-0B45-AE5D-BDDA557DCC4F}"/>
              </a:ext>
            </a:extLst>
          </p:cNvPr>
          <p:cNvGrpSpPr/>
          <p:nvPr/>
        </p:nvGrpSpPr>
        <p:grpSpPr>
          <a:xfrm>
            <a:off x="6442647" y="1861596"/>
            <a:ext cx="4066781" cy="3932374"/>
            <a:chOff x="3722302" y="2451800"/>
            <a:chExt cx="3247428" cy="3240650"/>
          </a:xfrm>
        </p:grpSpPr>
        <p:grpSp>
          <p:nvGrpSpPr>
            <p:cNvPr id="16" name="Group 15">
              <a:extLst>
                <a:ext uri="{FF2B5EF4-FFF2-40B4-BE49-F238E27FC236}">
                  <a16:creationId xmlns:a16="http://schemas.microsoft.com/office/drawing/2014/main" id="{BB61786D-D7F4-9F40-B635-2226BA1BAEDB}"/>
                </a:ext>
              </a:extLst>
            </p:cNvPr>
            <p:cNvGrpSpPr/>
            <p:nvPr/>
          </p:nvGrpSpPr>
          <p:grpSpPr>
            <a:xfrm>
              <a:off x="3722302" y="2793999"/>
              <a:ext cx="3247428" cy="2898451"/>
              <a:chOff x="4038096" y="3429000"/>
              <a:chExt cx="3247428" cy="2898451"/>
            </a:xfrm>
          </p:grpSpPr>
          <p:pic>
            <p:nvPicPr>
              <p:cNvPr id="9" name="Picture 8">
                <a:extLst>
                  <a:ext uri="{FF2B5EF4-FFF2-40B4-BE49-F238E27FC236}">
                    <a16:creationId xmlns:a16="http://schemas.microsoft.com/office/drawing/2014/main" id="{D4331B99-02E7-364B-9FE2-E051348C265B}"/>
                  </a:ext>
                </a:extLst>
              </p:cNvPr>
              <p:cNvPicPr>
                <a:picLocks noChangeAspect="1"/>
              </p:cNvPicPr>
              <p:nvPr/>
            </p:nvPicPr>
            <p:blipFill>
              <a:blip r:embed="rId5"/>
              <a:stretch>
                <a:fillRect/>
              </a:stretch>
            </p:blipFill>
            <p:spPr>
              <a:xfrm>
                <a:off x="4038096" y="3429000"/>
                <a:ext cx="3247428" cy="2898451"/>
              </a:xfrm>
              <a:prstGeom prst="rect">
                <a:avLst/>
              </a:prstGeom>
            </p:spPr>
          </p:pic>
          <p:pic>
            <p:nvPicPr>
              <p:cNvPr id="13" name="Picture 12">
                <a:extLst>
                  <a:ext uri="{FF2B5EF4-FFF2-40B4-BE49-F238E27FC236}">
                    <a16:creationId xmlns:a16="http://schemas.microsoft.com/office/drawing/2014/main" id="{D8DFAE7A-C9D7-9742-8227-E68C7844F7D2}"/>
                  </a:ext>
                </a:extLst>
              </p:cNvPr>
              <p:cNvPicPr>
                <a:picLocks noChangeAspect="1"/>
              </p:cNvPicPr>
              <p:nvPr/>
            </p:nvPicPr>
            <p:blipFill>
              <a:blip r:embed="rId6"/>
              <a:stretch>
                <a:fillRect/>
              </a:stretch>
            </p:blipFill>
            <p:spPr>
              <a:xfrm>
                <a:off x="5755431" y="3571750"/>
                <a:ext cx="1351292" cy="981075"/>
              </a:xfrm>
              <a:prstGeom prst="rect">
                <a:avLst/>
              </a:prstGeom>
            </p:spPr>
          </p:pic>
        </p:grpSp>
        <p:sp>
          <p:nvSpPr>
            <p:cNvPr id="14" name="Title 1">
              <a:extLst>
                <a:ext uri="{FF2B5EF4-FFF2-40B4-BE49-F238E27FC236}">
                  <a16:creationId xmlns:a16="http://schemas.microsoft.com/office/drawing/2014/main" id="{B33DCC7E-944E-634C-8370-E60F7C8CFDC7}"/>
                </a:ext>
              </a:extLst>
            </p:cNvPr>
            <p:cNvSpPr txBox="1">
              <a:spLocks/>
            </p:cNvSpPr>
            <p:nvPr/>
          </p:nvSpPr>
          <p:spPr>
            <a:xfrm>
              <a:off x="4347380" y="2451800"/>
              <a:ext cx="1997271" cy="504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1</a:t>
              </a:r>
            </a:p>
          </p:txBody>
        </p:sp>
      </p:grpSp>
      <p:sp>
        <p:nvSpPr>
          <p:cNvPr id="18" name="Title 1">
            <a:extLst>
              <a:ext uri="{FF2B5EF4-FFF2-40B4-BE49-F238E27FC236}">
                <a16:creationId xmlns:a16="http://schemas.microsoft.com/office/drawing/2014/main" id="{D06F867F-7E2F-0B46-916E-839E8CC195E3}"/>
              </a:ext>
            </a:extLst>
          </p:cNvPr>
          <p:cNvSpPr txBox="1">
            <a:spLocks/>
          </p:cNvSpPr>
          <p:nvPr/>
        </p:nvSpPr>
        <p:spPr>
          <a:xfrm>
            <a:off x="4007675" y="5793970"/>
            <a:ext cx="4176649" cy="8455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Which target was </a:t>
            </a:r>
            <a:r>
              <a:rPr lang="en-US" sz="2400" b="1" dirty="0">
                <a:latin typeface="+mn-lt"/>
              </a:rPr>
              <a:t>closer</a:t>
            </a:r>
            <a:r>
              <a:rPr lang="en-US" sz="2400" dirty="0"/>
              <a:t> to you? </a:t>
            </a:r>
          </a:p>
        </p:txBody>
      </p:sp>
      <p:sp>
        <p:nvSpPr>
          <p:cNvPr id="19" name="Rounded Rectangle 18">
            <a:extLst>
              <a:ext uri="{FF2B5EF4-FFF2-40B4-BE49-F238E27FC236}">
                <a16:creationId xmlns:a16="http://schemas.microsoft.com/office/drawing/2014/main" id="{634B0396-38A7-6946-94D8-0A72382CDE0B}"/>
              </a:ext>
            </a:extLst>
          </p:cNvPr>
          <p:cNvSpPr/>
          <p:nvPr/>
        </p:nvSpPr>
        <p:spPr>
          <a:xfrm>
            <a:off x="1162432" y="1861595"/>
            <a:ext cx="4314305" cy="4114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5239CEF2-1F11-F94E-A802-A4C06D4969FC}"/>
              </a:ext>
            </a:extLst>
          </p:cNvPr>
          <p:cNvSpPr txBox="1">
            <a:spLocks/>
          </p:cNvSpPr>
          <p:nvPr/>
        </p:nvSpPr>
        <p:spPr>
          <a:xfrm>
            <a:off x="56808" y="106442"/>
            <a:ext cx="12078383" cy="1035540"/>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How predictable is discrimination performance from independent verbal judgments (Exp 1)? </a:t>
            </a:r>
            <a:endParaRPr lang="en-US" dirty="0"/>
          </a:p>
        </p:txBody>
      </p:sp>
    </p:spTree>
    <p:extLst>
      <p:ext uri="{BB962C8B-B14F-4D97-AF65-F5344CB8AC3E}">
        <p14:creationId xmlns:p14="http://schemas.microsoft.com/office/powerpoint/2010/main" val="1975240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56808" y="106442"/>
            <a:ext cx="12078383" cy="1035540"/>
          </a:xfrm>
        </p:spPr>
        <p:txBody>
          <a:bodyPr>
            <a:normAutofit fontScale="90000"/>
          </a:bodyPr>
          <a:lstStyle/>
          <a:p>
            <a:r>
              <a:rPr lang="en-US" dirty="0"/>
              <a:t>How predictable is discrimination performance from independent verbal judgments (Exp 1)? </a:t>
            </a:r>
          </a:p>
        </p:txBody>
      </p:sp>
      <p:pic>
        <p:nvPicPr>
          <p:cNvPr id="18" name="Picture 17">
            <a:extLst>
              <a:ext uri="{FF2B5EF4-FFF2-40B4-BE49-F238E27FC236}">
                <a16:creationId xmlns:a16="http://schemas.microsoft.com/office/drawing/2014/main" id="{6238A13B-3A48-D344-8E04-EDDD175475BE}"/>
              </a:ext>
            </a:extLst>
          </p:cNvPr>
          <p:cNvPicPr>
            <a:picLocks noChangeAspect="1"/>
          </p:cNvPicPr>
          <p:nvPr/>
        </p:nvPicPr>
        <p:blipFill>
          <a:blip r:embed="rId3"/>
          <a:stretch>
            <a:fillRect/>
          </a:stretch>
        </p:blipFill>
        <p:spPr>
          <a:xfrm>
            <a:off x="7320637" y="1986741"/>
            <a:ext cx="4536010" cy="4711700"/>
          </a:xfrm>
          <a:prstGeom prst="rect">
            <a:avLst/>
          </a:prstGeom>
        </p:spPr>
      </p:pic>
      <p:grpSp>
        <p:nvGrpSpPr>
          <p:cNvPr id="35" name="Group 34">
            <a:extLst>
              <a:ext uri="{FF2B5EF4-FFF2-40B4-BE49-F238E27FC236}">
                <a16:creationId xmlns:a16="http://schemas.microsoft.com/office/drawing/2014/main" id="{8638B1DA-DBF0-DD4D-878F-FDB8BBC2760F}"/>
              </a:ext>
            </a:extLst>
          </p:cNvPr>
          <p:cNvGrpSpPr/>
          <p:nvPr/>
        </p:nvGrpSpPr>
        <p:grpSpPr>
          <a:xfrm>
            <a:off x="1111411" y="5554155"/>
            <a:ext cx="5258446" cy="463460"/>
            <a:chOff x="565265" y="5912006"/>
            <a:chExt cx="5258446" cy="463460"/>
          </a:xfrm>
        </p:grpSpPr>
        <p:sp>
          <p:nvSpPr>
            <p:cNvPr id="3" name="TextBox 2">
              <a:extLst>
                <a:ext uri="{FF2B5EF4-FFF2-40B4-BE49-F238E27FC236}">
                  <a16:creationId xmlns:a16="http://schemas.microsoft.com/office/drawing/2014/main" id="{8104B220-095D-0F4E-AA03-C5A2DDF53BC1}"/>
                </a:ext>
              </a:extLst>
            </p:cNvPr>
            <p:cNvSpPr txBox="1"/>
            <p:nvPr/>
          </p:nvSpPr>
          <p:spPr>
            <a:xfrm>
              <a:off x="565265" y="5993476"/>
              <a:ext cx="2884615" cy="307777"/>
            </a:xfrm>
            <a:prstGeom prst="rect">
              <a:avLst/>
            </a:prstGeom>
            <a:noFill/>
          </p:spPr>
          <p:txBody>
            <a:bodyPr wrap="square" rtlCol="0">
              <a:spAutoFit/>
            </a:bodyPr>
            <a:lstStyle/>
            <a:p>
              <a:r>
                <a:rPr lang="en-US" sz="1400" dirty="0"/>
                <a:t>Z-scored Verbal Estimate Difference =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73AE335-AFB2-5548-B61A-0CA7E8358062}"/>
                    </a:ext>
                  </a:extLst>
                </p:cNvPr>
                <p:cNvSpPr txBox="1"/>
                <p:nvPr/>
              </p:nvSpPr>
              <p:spPr>
                <a:xfrm>
                  <a:off x="3178133" y="5912006"/>
                  <a:ext cx="2645578" cy="4634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m:t>
                        </m:r>
                        <m:f>
                          <m:fPr>
                            <m:ctrlPr>
                              <a:rPr lang="en-US" sz="1500" b="0" i="1" smtClean="0">
                                <a:latin typeface="Cambria Math" panose="02040503050406030204" pitchFamily="18" charset="0"/>
                              </a:rPr>
                            </m:ctrlPr>
                          </m:fPr>
                          <m:num>
                            <m:r>
                              <a:rPr lang="en-US" sz="1500" b="0" i="1" smtClean="0">
                                <a:latin typeface="Cambria Math" panose="02040503050406030204" pitchFamily="18" charset="0"/>
                              </a:rPr>
                              <m:t>1</m:t>
                            </m:r>
                          </m:num>
                          <m:den>
                            <m:r>
                              <a:rPr lang="en-US" sz="1500" b="0" i="1" smtClean="0">
                                <a:latin typeface="Cambria Math" panose="02040503050406030204" pitchFamily="18" charset="0"/>
                              </a:rPr>
                              <m:t>𝑛</m:t>
                            </m:r>
                          </m:den>
                        </m:f>
                        <m:nary>
                          <m:naryPr>
                            <m:chr m:val="∑"/>
                            <m:limLoc m:val="subSup"/>
                            <m:ctrlPr>
                              <a:rPr lang="en-US" sz="1500" b="0" i="1" smtClean="0">
                                <a:latin typeface="Cambria Math" panose="02040503050406030204" pitchFamily="18" charset="0"/>
                              </a:rPr>
                            </m:ctrlPr>
                          </m:naryPr>
                          <m:sub>
                            <m:r>
                              <m:rPr>
                                <m:brk m:alnAt="25"/>
                              </m:rPr>
                              <a:rPr lang="en-US" sz="1500" b="0" i="1" smtClean="0">
                                <a:latin typeface="Cambria Math" panose="02040503050406030204" pitchFamily="18" charset="0"/>
                              </a:rPr>
                              <m:t>𝑖</m:t>
                            </m:r>
                            <m:r>
                              <a:rPr lang="en-US" sz="1500" b="0" i="1" smtClean="0">
                                <a:latin typeface="Cambria Math" panose="02040503050406030204" pitchFamily="18" charset="0"/>
                              </a:rPr>
                              <m:t>=1</m:t>
                            </m:r>
                          </m:sub>
                          <m:sup>
                            <m:r>
                              <a:rPr lang="en-US" sz="1500" b="0" i="1" smtClean="0">
                                <a:latin typeface="Cambria Math" panose="02040503050406030204" pitchFamily="18" charset="0"/>
                              </a:rPr>
                              <m:t>𝑛</m:t>
                            </m:r>
                          </m:sup>
                          <m:e>
                            <m:sSub>
                              <m:sSubPr>
                                <m:ctrlPr>
                                  <a:rPr lang="en-US" sz="1500" b="0" i="1" smtClean="0">
                                    <a:latin typeface="Cambria Math" panose="02040503050406030204" pitchFamily="18" charset="0"/>
                                  </a:rPr>
                                </m:ctrlPr>
                              </m:sSubPr>
                              <m:e>
                                <m:r>
                                  <a:rPr lang="en-US" sz="1500" b="0" i="1" smtClean="0">
                                    <a:latin typeface="Cambria Math" panose="02040503050406030204" pitchFamily="18" charset="0"/>
                                  </a:rPr>
                                  <m:t>𝑠</m:t>
                                </m:r>
                                <m:r>
                                  <a:rPr lang="en-US" sz="1500" b="0" i="1" smtClean="0">
                                    <a:latin typeface="Cambria Math" panose="02040503050406030204" pitchFamily="18" charset="0"/>
                                  </a:rPr>
                                  <m:t>0</m:t>
                                </m:r>
                              </m:e>
                              <m:sub>
                                <m:r>
                                  <a:rPr lang="en-US" sz="1500" b="0" i="1" smtClean="0">
                                    <a:latin typeface="Cambria Math" panose="02040503050406030204" pitchFamily="18" charset="0"/>
                                  </a:rPr>
                                  <m:t>𝑖</m:t>
                                </m:r>
                              </m:sub>
                            </m:sSub>
                          </m:e>
                        </m:nary>
                        <m:r>
                          <a:rPr lang="en-US" sz="1500" b="0" i="1" smtClean="0">
                            <a:latin typeface="Cambria Math" panose="02040503050406030204" pitchFamily="18" charset="0"/>
                          </a:rPr>
                          <m:t>−</m:t>
                        </m:r>
                        <m:f>
                          <m:fPr>
                            <m:ctrlPr>
                              <a:rPr lang="en-US" sz="1500" i="1">
                                <a:latin typeface="Cambria Math" panose="02040503050406030204" pitchFamily="18" charset="0"/>
                              </a:rPr>
                            </m:ctrlPr>
                          </m:fPr>
                          <m:num>
                            <m:r>
                              <a:rPr lang="en-US" sz="1500" i="1">
                                <a:latin typeface="Cambria Math" panose="02040503050406030204" pitchFamily="18" charset="0"/>
                              </a:rPr>
                              <m:t>1</m:t>
                            </m:r>
                          </m:num>
                          <m:den>
                            <m:r>
                              <a:rPr lang="en-US" sz="1500" i="1">
                                <a:latin typeface="Cambria Math" panose="02040503050406030204" pitchFamily="18" charset="0"/>
                              </a:rPr>
                              <m:t>𝑛</m:t>
                            </m:r>
                          </m:den>
                        </m:f>
                        <m:nary>
                          <m:naryPr>
                            <m:chr m:val="∑"/>
                            <m:limLoc m:val="subSup"/>
                            <m:ctrlPr>
                              <a:rPr lang="en-US" sz="1500" i="1">
                                <a:latin typeface="Cambria Math" panose="02040503050406030204" pitchFamily="18" charset="0"/>
                              </a:rPr>
                            </m:ctrlPr>
                          </m:naryPr>
                          <m:sub>
                            <m:r>
                              <m:rPr>
                                <m:brk m:alnAt="25"/>
                              </m:rPr>
                              <a:rPr lang="en-US" sz="1500" i="1">
                                <a:latin typeface="Cambria Math" panose="02040503050406030204" pitchFamily="18" charset="0"/>
                              </a:rPr>
                              <m:t>𝑖</m:t>
                            </m:r>
                            <m:r>
                              <a:rPr lang="en-US" sz="1500" i="1">
                                <a:latin typeface="Cambria Math" panose="02040503050406030204" pitchFamily="18" charset="0"/>
                              </a:rPr>
                              <m:t>=1</m:t>
                            </m:r>
                          </m:sub>
                          <m:sup>
                            <m:r>
                              <a:rPr lang="en-US" sz="1500" i="1">
                                <a:latin typeface="Cambria Math" panose="02040503050406030204" pitchFamily="18" charset="0"/>
                              </a:rPr>
                              <m:t>𝑛</m:t>
                            </m:r>
                          </m:sup>
                          <m:e>
                            <m:sSub>
                              <m:sSubPr>
                                <m:ctrlPr>
                                  <a:rPr lang="en-US" sz="1500" i="1">
                                    <a:latin typeface="Cambria Math" panose="02040503050406030204" pitchFamily="18" charset="0"/>
                                  </a:rPr>
                                </m:ctrlPr>
                              </m:sSubPr>
                              <m:e>
                                <m:r>
                                  <a:rPr lang="en-US" sz="1500" i="1">
                                    <a:latin typeface="Cambria Math" panose="02040503050406030204" pitchFamily="18" charset="0"/>
                                  </a:rPr>
                                  <m:t>𝑠</m:t>
                                </m:r>
                                <m:r>
                                  <a:rPr lang="en-US" sz="1500" b="0" i="1" smtClean="0">
                                    <a:latin typeface="Cambria Math" panose="02040503050406030204" pitchFamily="18" charset="0"/>
                                  </a:rPr>
                                  <m:t>1</m:t>
                                </m:r>
                              </m:e>
                              <m:sub>
                                <m:r>
                                  <a:rPr lang="en-US" sz="1500" i="1">
                                    <a:latin typeface="Cambria Math" panose="02040503050406030204" pitchFamily="18" charset="0"/>
                                  </a:rPr>
                                  <m:t>𝑖</m:t>
                                </m:r>
                              </m:sub>
                            </m:sSub>
                          </m:e>
                        </m:nary>
                        <m:r>
                          <a:rPr lang="en-US" sz="1500" b="0" i="1" smtClean="0">
                            <a:latin typeface="Cambria Math" panose="02040503050406030204" pitchFamily="18" charset="0"/>
                          </a:rPr>
                          <m:t>|</m:t>
                        </m:r>
                      </m:oMath>
                    </m:oMathPara>
                  </a14:m>
                  <a:endParaRPr lang="en-US" sz="1500" dirty="0"/>
                </a:p>
              </p:txBody>
            </p:sp>
          </mc:Choice>
          <mc:Fallback xmlns="">
            <p:sp>
              <p:nvSpPr>
                <p:cNvPr id="4" name="TextBox 3">
                  <a:extLst>
                    <a:ext uri="{FF2B5EF4-FFF2-40B4-BE49-F238E27FC236}">
                      <a16:creationId xmlns:a16="http://schemas.microsoft.com/office/drawing/2014/main" id="{E73AE335-AFB2-5548-B61A-0CA7E8358062}"/>
                    </a:ext>
                  </a:extLst>
                </p:cNvPr>
                <p:cNvSpPr txBox="1">
                  <a:spLocks noRot="1" noChangeAspect="1" noMove="1" noResize="1" noEditPoints="1" noAdjustHandles="1" noChangeArrowheads="1" noChangeShapeType="1" noTextEdit="1"/>
                </p:cNvSpPr>
                <p:nvPr/>
              </p:nvSpPr>
              <p:spPr>
                <a:xfrm>
                  <a:off x="3178133" y="5912006"/>
                  <a:ext cx="2645578" cy="463460"/>
                </a:xfrm>
                <a:prstGeom prst="rect">
                  <a:avLst/>
                </a:prstGeom>
                <a:blipFill>
                  <a:blip r:embed="rId4"/>
                  <a:stretch>
                    <a:fillRect l="-10526" t="-181081" b="-270270"/>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6D0EC083-ADD8-624E-B988-746242CE9924}"/>
              </a:ext>
            </a:extLst>
          </p:cNvPr>
          <p:cNvGrpSpPr/>
          <p:nvPr/>
        </p:nvGrpSpPr>
        <p:grpSpPr>
          <a:xfrm>
            <a:off x="209060" y="1906821"/>
            <a:ext cx="6932248" cy="3306609"/>
            <a:chOff x="209060" y="1906821"/>
            <a:chExt cx="6932248" cy="3306609"/>
          </a:xfrm>
        </p:grpSpPr>
        <p:grpSp>
          <p:nvGrpSpPr>
            <p:cNvPr id="14" name="Group 13">
              <a:extLst>
                <a:ext uri="{FF2B5EF4-FFF2-40B4-BE49-F238E27FC236}">
                  <a16:creationId xmlns:a16="http://schemas.microsoft.com/office/drawing/2014/main" id="{773B20B3-D66B-5D40-B365-5E5A316EF5A1}"/>
                </a:ext>
              </a:extLst>
            </p:cNvPr>
            <p:cNvGrpSpPr/>
            <p:nvPr/>
          </p:nvGrpSpPr>
          <p:grpSpPr>
            <a:xfrm>
              <a:off x="209060" y="1986741"/>
              <a:ext cx="3466124" cy="3226689"/>
              <a:chOff x="370466" y="2451800"/>
              <a:chExt cx="3247428" cy="3240651"/>
            </a:xfrm>
          </p:grpSpPr>
          <p:grpSp>
            <p:nvGrpSpPr>
              <p:cNvPr id="17" name="Group 16">
                <a:extLst>
                  <a:ext uri="{FF2B5EF4-FFF2-40B4-BE49-F238E27FC236}">
                    <a16:creationId xmlns:a16="http://schemas.microsoft.com/office/drawing/2014/main" id="{548A378A-782E-7748-8F00-F403824F58DE}"/>
                  </a:ext>
                </a:extLst>
              </p:cNvPr>
              <p:cNvGrpSpPr/>
              <p:nvPr/>
            </p:nvGrpSpPr>
            <p:grpSpPr>
              <a:xfrm>
                <a:off x="370466" y="2794000"/>
                <a:ext cx="3247428" cy="2898451"/>
                <a:chOff x="779881" y="3429000"/>
                <a:chExt cx="3247428" cy="2898451"/>
              </a:xfrm>
            </p:grpSpPr>
            <p:pic>
              <p:nvPicPr>
                <p:cNvPr id="20" name="Picture 19">
                  <a:extLst>
                    <a:ext uri="{FF2B5EF4-FFF2-40B4-BE49-F238E27FC236}">
                      <a16:creationId xmlns:a16="http://schemas.microsoft.com/office/drawing/2014/main" id="{95361410-8A1E-6E4E-B992-7C17BA381824}"/>
                    </a:ext>
                  </a:extLst>
                </p:cNvPr>
                <p:cNvPicPr>
                  <a:picLocks noChangeAspect="1"/>
                </p:cNvPicPr>
                <p:nvPr/>
              </p:nvPicPr>
              <p:blipFill>
                <a:blip r:embed="rId5"/>
                <a:stretch>
                  <a:fillRect/>
                </a:stretch>
              </p:blipFill>
              <p:spPr>
                <a:xfrm>
                  <a:off x="779881" y="3429000"/>
                  <a:ext cx="3247428" cy="2898451"/>
                </a:xfrm>
                <a:prstGeom prst="rect">
                  <a:avLst/>
                </a:prstGeom>
              </p:spPr>
            </p:pic>
            <p:pic>
              <p:nvPicPr>
                <p:cNvPr id="21" name="Picture 20">
                  <a:extLst>
                    <a:ext uri="{FF2B5EF4-FFF2-40B4-BE49-F238E27FC236}">
                      <a16:creationId xmlns:a16="http://schemas.microsoft.com/office/drawing/2014/main" id="{A6E97B42-9E6C-B744-8FD6-A28F9248E5F9}"/>
                    </a:ext>
                  </a:extLst>
                </p:cNvPr>
                <p:cNvPicPr>
                  <a:picLocks noChangeAspect="1"/>
                </p:cNvPicPr>
                <p:nvPr/>
              </p:nvPicPr>
              <p:blipFill>
                <a:blip r:embed="rId6"/>
                <a:stretch>
                  <a:fillRect/>
                </a:stretch>
              </p:blipFill>
              <p:spPr>
                <a:xfrm>
                  <a:off x="2508003" y="3571750"/>
                  <a:ext cx="1351292" cy="981075"/>
                </a:xfrm>
                <a:prstGeom prst="rect">
                  <a:avLst/>
                </a:prstGeom>
              </p:spPr>
            </p:pic>
          </p:grpSp>
          <p:sp>
            <p:nvSpPr>
              <p:cNvPr id="19" name="Title 1">
                <a:extLst>
                  <a:ext uri="{FF2B5EF4-FFF2-40B4-BE49-F238E27FC236}">
                    <a16:creationId xmlns:a16="http://schemas.microsoft.com/office/drawing/2014/main" id="{1C5D0AB3-437C-E342-93C4-7DB8ECC5FEF2}"/>
                  </a:ext>
                </a:extLst>
              </p:cNvPr>
              <p:cNvSpPr txBox="1">
                <a:spLocks/>
              </p:cNvSpPr>
              <p:nvPr/>
            </p:nvSpPr>
            <p:spPr>
              <a:xfrm>
                <a:off x="1047749" y="2451800"/>
                <a:ext cx="1997271" cy="504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0</a:t>
                </a:r>
              </a:p>
            </p:txBody>
          </p:sp>
        </p:grpSp>
        <p:grpSp>
          <p:nvGrpSpPr>
            <p:cNvPr id="22" name="Group 21">
              <a:extLst>
                <a:ext uri="{FF2B5EF4-FFF2-40B4-BE49-F238E27FC236}">
                  <a16:creationId xmlns:a16="http://schemas.microsoft.com/office/drawing/2014/main" id="{C04B17D3-5F99-E64F-BCC2-E305215E7544}"/>
                </a:ext>
              </a:extLst>
            </p:cNvPr>
            <p:cNvGrpSpPr/>
            <p:nvPr/>
          </p:nvGrpSpPr>
          <p:grpSpPr>
            <a:xfrm>
              <a:off x="3675184" y="1986742"/>
              <a:ext cx="3466124" cy="3226688"/>
              <a:chOff x="3722302" y="2451800"/>
              <a:chExt cx="3247428" cy="3240650"/>
            </a:xfrm>
          </p:grpSpPr>
          <p:grpSp>
            <p:nvGrpSpPr>
              <p:cNvPr id="23" name="Group 22">
                <a:extLst>
                  <a:ext uri="{FF2B5EF4-FFF2-40B4-BE49-F238E27FC236}">
                    <a16:creationId xmlns:a16="http://schemas.microsoft.com/office/drawing/2014/main" id="{807A8E5A-E03A-9742-895F-A93CDDB452B7}"/>
                  </a:ext>
                </a:extLst>
              </p:cNvPr>
              <p:cNvGrpSpPr/>
              <p:nvPr/>
            </p:nvGrpSpPr>
            <p:grpSpPr>
              <a:xfrm>
                <a:off x="3722302" y="2793999"/>
                <a:ext cx="3247428" cy="2898451"/>
                <a:chOff x="4038096" y="3429000"/>
                <a:chExt cx="3247428" cy="2898451"/>
              </a:xfrm>
            </p:grpSpPr>
            <p:pic>
              <p:nvPicPr>
                <p:cNvPr id="25" name="Picture 24">
                  <a:extLst>
                    <a:ext uri="{FF2B5EF4-FFF2-40B4-BE49-F238E27FC236}">
                      <a16:creationId xmlns:a16="http://schemas.microsoft.com/office/drawing/2014/main" id="{658FCC62-94C4-2D4B-B092-14A81150022C}"/>
                    </a:ext>
                  </a:extLst>
                </p:cNvPr>
                <p:cNvPicPr>
                  <a:picLocks noChangeAspect="1"/>
                </p:cNvPicPr>
                <p:nvPr/>
              </p:nvPicPr>
              <p:blipFill>
                <a:blip r:embed="rId7"/>
                <a:stretch>
                  <a:fillRect/>
                </a:stretch>
              </p:blipFill>
              <p:spPr>
                <a:xfrm>
                  <a:off x="4038096" y="3429000"/>
                  <a:ext cx="3247428" cy="2898451"/>
                </a:xfrm>
                <a:prstGeom prst="rect">
                  <a:avLst/>
                </a:prstGeom>
              </p:spPr>
            </p:pic>
            <p:pic>
              <p:nvPicPr>
                <p:cNvPr id="26" name="Picture 25">
                  <a:extLst>
                    <a:ext uri="{FF2B5EF4-FFF2-40B4-BE49-F238E27FC236}">
                      <a16:creationId xmlns:a16="http://schemas.microsoft.com/office/drawing/2014/main" id="{701AD22E-7AAA-804A-8A9B-F695A4898D24}"/>
                    </a:ext>
                  </a:extLst>
                </p:cNvPr>
                <p:cNvPicPr>
                  <a:picLocks noChangeAspect="1"/>
                </p:cNvPicPr>
                <p:nvPr/>
              </p:nvPicPr>
              <p:blipFill>
                <a:blip r:embed="rId8"/>
                <a:stretch>
                  <a:fillRect/>
                </a:stretch>
              </p:blipFill>
              <p:spPr>
                <a:xfrm>
                  <a:off x="5755431" y="3571750"/>
                  <a:ext cx="1351292" cy="981075"/>
                </a:xfrm>
                <a:prstGeom prst="rect">
                  <a:avLst/>
                </a:prstGeom>
              </p:spPr>
            </p:pic>
          </p:grpSp>
          <p:sp>
            <p:nvSpPr>
              <p:cNvPr id="24" name="Title 1">
                <a:extLst>
                  <a:ext uri="{FF2B5EF4-FFF2-40B4-BE49-F238E27FC236}">
                    <a16:creationId xmlns:a16="http://schemas.microsoft.com/office/drawing/2014/main" id="{F80D38D0-6017-3E4C-965B-39A41F50D8AF}"/>
                  </a:ext>
                </a:extLst>
              </p:cNvPr>
              <p:cNvSpPr txBox="1">
                <a:spLocks/>
              </p:cNvSpPr>
              <p:nvPr/>
            </p:nvSpPr>
            <p:spPr>
              <a:xfrm>
                <a:off x="4347380" y="2451800"/>
                <a:ext cx="1997271" cy="504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1</a:t>
                </a:r>
              </a:p>
            </p:txBody>
          </p:sp>
        </p:grpSp>
        <p:sp>
          <p:nvSpPr>
            <p:cNvPr id="5" name="Left Brace 4">
              <a:extLst>
                <a:ext uri="{FF2B5EF4-FFF2-40B4-BE49-F238E27FC236}">
                  <a16:creationId xmlns:a16="http://schemas.microsoft.com/office/drawing/2014/main" id="{EB606B26-E57A-CC49-A2AB-00344C5387A3}"/>
                </a:ext>
              </a:extLst>
            </p:cNvPr>
            <p:cNvSpPr/>
            <p:nvPr/>
          </p:nvSpPr>
          <p:spPr>
            <a:xfrm rot="5400000">
              <a:off x="3630015" y="284379"/>
              <a:ext cx="221239" cy="3466124"/>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7800AB87-8F9B-5244-9401-30844C5352D9}"/>
              </a:ext>
            </a:extLst>
          </p:cNvPr>
          <p:cNvGrpSpPr/>
          <p:nvPr/>
        </p:nvGrpSpPr>
        <p:grpSpPr>
          <a:xfrm>
            <a:off x="3740727" y="1674062"/>
            <a:ext cx="6683433" cy="812166"/>
            <a:chOff x="3740727" y="1674062"/>
            <a:chExt cx="6683433" cy="812166"/>
          </a:xfrm>
        </p:grpSpPr>
        <p:cxnSp>
          <p:nvCxnSpPr>
            <p:cNvPr id="12" name="Straight Connector 11">
              <a:extLst>
                <a:ext uri="{FF2B5EF4-FFF2-40B4-BE49-F238E27FC236}">
                  <a16:creationId xmlns:a16="http://schemas.microsoft.com/office/drawing/2014/main" id="{7B55DB5A-F068-9345-A199-F69E9232CFE9}"/>
                </a:ext>
              </a:extLst>
            </p:cNvPr>
            <p:cNvCxnSpPr/>
            <p:nvPr/>
          </p:nvCxnSpPr>
          <p:spPr>
            <a:xfrm flipV="1">
              <a:off x="3740727" y="1674062"/>
              <a:ext cx="0" cy="2161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3D5D372-20C7-5D44-9409-CFD3FBC49BB2}"/>
                </a:ext>
              </a:extLst>
            </p:cNvPr>
            <p:cNvCxnSpPr/>
            <p:nvPr/>
          </p:nvCxnSpPr>
          <p:spPr>
            <a:xfrm>
              <a:off x="3740727" y="1674062"/>
              <a:ext cx="6683433" cy="166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DFBF8B7-712E-7F45-A457-C2608093DE88}"/>
                </a:ext>
              </a:extLst>
            </p:cNvPr>
            <p:cNvCxnSpPr/>
            <p:nvPr/>
          </p:nvCxnSpPr>
          <p:spPr>
            <a:xfrm>
              <a:off x="10424160" y="1690688"/>
              <a:ext cx="0" cy="7955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84BBA85A-23F1-8042-ABFC-0A1BADC413C5}"/>
              </a:ext>
            </a:extLst>
          </p:cNvPr>
          <p:cNvGrpSpPr/>
          <p:nvPr/>
        </p:nvGrpSpPr>
        <p:grpSpPr>
          <a:xfrm>
            <a:off x="1852474" y="5943402"/>
            <a:ext cx="6609882" cy="663599"/>
            <a:chOff x="1852474" y="5943402"/>
            <a:chExt cx="6609882" cy="663599"/>
          </a:xfrm>
        </p:grpSpPr>
        <p:cxnSp>
          <p:nvCxnSpPr>
            <p:cNvPr id="39" name="Straight Arrow Connector 38">
              <a:extLst>
                <a:ext uri="{FF2B5EF4-FFF2-40B4-BE49-F238E27FC236}">
                  <a16:creationId xmlns:a16="http://schemas.microsoft.com/office/drawing/2014/main" id="{B498ECBF-E6F9-E44B-8E45-CABFC6A968D6}"/>
                </a:ext>
              </a:extLst>
            </p:cNvPr>
            <p:cNvCxnSpPr/>
            <p:nvPr/>
          </p:nvCxnSpPr>
          <p:spPr>
            <a:xfrm>
              <a:off x="1852474" y="6607001"/>
              <a:ext cx="66098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6D713090-FA08-5247-849F-63FA9C10B2CA}"/>
                </a:ext>
              </a:extLst>
            </p:cNvPr>
            <p:cNvCxnSpPr/>
            <p:nvPr/>
          </p:nvCxnSpPr>
          <p:spPr>
            <a:xfrm flipV="1">
              <a:off x="1852474" y="5943402"/>
              <a:ext cx="0" cy="663599"/>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7714977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Accuracy: VE Coded</a:t>
            </a:r>
          </a:p>
        </p:txBody>
      </p:sp>
      <p:pic>
        <p:nvPicPr>
          <p:cNvPr id="3074" name="Picture 2">
            <a:extLst>
              <a:ext uri="{FF2B5EF4-FFF2-40B4-BE49-F238E27FC236}">
                <a16:creationId xmlns:a16="http://schemas.microsoft.com/office/drawing/2014/main" id="{3944D3E3-629B-E746-A2E6-EAB606261D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13" y="1901226"/>
            <a:ext cx="4009124" cy="4009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34885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Accuracy: VE Coded</a:t>
            </a:r>
          </a:p>
        </p:txBody>
      </p:sp>
      <p:pic>
        <p:nvPicPr>
          <p:cNvPr id="3074" name="Picture 2">
            <a:extLst>
              <a:ext uri="{FF2B5EF4-FFF2-40B4-BE49-F238E27FC236}">
                <a16:creationId xmlns:a16="http://schemas.microsoft.com/office/drawing/2014/main" id="{3944D3E3-629B-E746-A2E6-EAB606261D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13" y="1901226"/>
            <a:ext cx="4009124" cy="400912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7468F81-394B-A143-8C47-3931C31D9A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0898" y="1901225"/>
            <a:ext cx="3859711" cy="4009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2702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Accuracy: VE Coded</a:t>
            </a:r>
          </a:p>
        </p:txBody>
      </p:sp>
      <p:pic>
        <p:nvPicPr>
          <p:cNvPr id="3074" name="Picture 2">
            <a:extLst>
              <a:ext uri="{FF2B5EF4-FFF2-40B4-BE49-F238E27FC236}">
                <a16:creationId xmlns:a16="http://schemas.microsoft.com/office/drawing/2014/main" id="{3944D3E3-629B-E746-A2E6-EAB606261D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13" y="1901226"/>
            <a:ext cx="4009124" cy="400912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7468F81-394B-A143-8C47-3931C31D9A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0898" y="1901225"/>
            <a:ext cx="3859711" cy="400912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0868118B-A2D0-A144-B572-AEF2B46E59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3831" y="1901225"/>
            <a:ext cx="3859711" cy="4009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21508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E53C1-A72F-CC4A-81BB-DDCD18013353}"/>
              </a:ext>
            </a:extLst>
          </p:cNvPr>
          <p:cNvSpPr>
            <a:spLocks noGrp="1"/>
          </p:cNvSpPr>
          <p:nvPr>
            <p:ph type="title"/>
          </p:nvPr>
        </p:nvSpPr>
        <p:spPr>
          <a:xfrm>
            <a:off x="240671" y="149528"/>
            <a:ext cx="10515600" cy="730344"/>
          </a:xfrm>
        </p:spPr>
        <p:txBody>
          <a:bodyPr/>
          <a:lstStyle/>
          <a:p>
            <a:r>
              <a:rPr lang="en-US" dirty="0"/>
              <a:t>Effect of Duration on Discrimination Accuracy</a:t>
            </a:r>
          </a:p>
        </p:txBody>
      </p:sp>
      <p:grpSp>
        <p:nvGrpSpPr>
          <p:cNvPr id="4" name="Group 3">
            <a:extLst>
              <a:ext uri="{FF2B5EF4-FFF2-40B4-BE49-F238E27FC236}">
                <a16:creationId xmlns:a16="http://schemas.microsoft.com/office/drawing/2014/main" id="{EC207026-D42F-4946-9534-0DB525C9D9D9}"/>
              </a:ext>
            </a:extLst>
          </p:cNvPr>
          <p:cNvGrpSpPr/>
          <p:nvPr/>
        </p:nvGrpSpPr>
        <p:grpSpPr>
          <a:xfrm>
            <a:off x="377355" y="992490"/>
            <a:ext cx="6430852" cy="5079745"/>
            <a:chOff x="685172" y="1518698"/>
            <a:chExt cx="6430852" cy="5079745"/>
          </a:xfrm>
        </p:grpSpPr>
        <p:pic>
          <p:nvPicPr>
            <p:cNvPr id="4098" name="Picture 2">
              <a:extLst>
                <a:ext uri="{FF2B5EF4-FFF2-40B4-BE49-F238E27FC236}">
                  <a16:creationId xmlns:a16="http://schemas.microsoft.com/office/drawing/2014/main" id="{772C5DDF-4B8B-9247-A56E-826A1072F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172" y="1518698"/>
              <a:ext cx="6430852" cy="5079745"/>
            </a:xfrm>
            <a:prstGeom prst="rect">
              <a:avLst/>
            </a:prstGeom>
            <a:noFill/>
            <a:extLst>
              <a:ext uri="{909E8E84-426E-40DD-AFC4-6F175D3DCCD1}">
                <a14:hiddenFill xmlns:a14="http://schemas.microsoft.com/office/drawing/2010/main">
                  <a:solidFill>
                    <a:srgbClr val="FFFFFF"/>
                  </a:solidFill>
                </a14:hiddenFill>
              </a:ext>
            </a:extLst>
          </p:spPr>
        </p:pic>
        <p:sp>
          <p:nvSpPr>
            <p:cNvPr id="5" name="Right Bracket 4">
              <a:extLst>
                <a:ext uri="{FF2B5EF4-FFF2-40B4-BE49-F238E27FC236}">
                  <a16:creationId xmlns:a16="http://schemas.microsoft.com/office/drawing/2014/main" id="{9683F5AB-63F6-1B42-AA6E-D3FB73B4AEB0}"/>
                </a:ext>
              </a:extLst>
            </p:cNvPr>
            <p:cNvSpPr/>
            <p:nvPr/>
          </p:nvSpPr>
          <p:spPr>
            <a:xfrm>
              <a:off x="4463662" y="1699414"/>
              <a:ext cx="163325" cy="7088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ight Bracket 5">
              <a:extLst>
                <a:ext uri="{FF2B5EF4-FFF2-40B4-BE49-F238E27FC236}">
                  <a16:creationId xmlns:a16="http://schemas.microsoft.com/office/drawing/2014/main" id="{2EC6F97A-D677-7541-B717-AAC6D58DCC35}"/>
                </a:ext>
              </a:extLst>
            </p:cNvPr>
            <p:cNvSpPr/>
            <p:nvPr/>
          </p:nvSpPr>
          <p:spPr>
            <a:xfrm>
              <a:off x="3994715" y="1687796"/>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AAF65C1-4398-084C-92B7-8385AAD15030}"/>
                    </a:ext>
                  </a:extLst>
                </p:cNvPr>
                <p:cNvSpPr txBox="1"/>
                <p:nvPr/>
              </p:nvSpPr>
              <p:spPr>
                <a:xfrm>
                  <a:off x="4620497" y="1921127"/>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8" name="TextBox 7">
                  <a:extLst>
                    <a:ext uri="{FF2B5EF4-FFF2-40B4-BE49-F238E27FC236}">
                      <a16:creationId xmlns:a16="http://schemas.microsoft.com/office/drawing/2014/main" id="{9AAF65C1-4398-084C-92B7-8385AAD15030}"/>
                    </a:ext>
                  </a:extLst>
                </p:cNvPr>
                <p:cNvSpPr txBox="1">
                  <a:spLocks noRot="1" noChangeAspect="1" noMove="1" noResize="1" noEditPoints="1" noAdjustHandles="1" noChangeArrowheads="1" noChangeShapeType="1" noTextEdit="1"/>
                </p:cNvSpPr>
                <p:nvPr/>
              </p:nvSpPr>
              <p:spPr>
                <a:xfrm>
                  <a:off x="4620497" y="1921127"/>
                  <a:ext cx="362413" cy="276999"/>
                </a:xfrm>
                <a:prstGeom prst="rect">
                  <a:avLst/>
                </a:prstGeom>
                <a:blipFill>
                  <a:blip r:embed="rId4"/>
                  <a:stretch>
                    <a:fillRect l="-10000" r="-10000"/>
                  </a:stretch>
                </a:blipFill>
              </p:spPr>
              <p:txBody>
                <a:bodyPr/>
                <a:lstStyle/>
                <a:p>
                  <a:r>
                    <a:rPr lang="en-US">
                      <a:noFill/>
                    </a:rPr>
                    <a:t> </a:t>
                  </a:r>
                </a:p>
              </p:txBody>
            </p:sp>
          </mc:Fallback>
        </mc:AlternateContent>
      </p:grpSp>
      <p:sp>
        <p:nvSpPr>
          <p:cNvPr id="11" name="TextBox 10">
            <a:extLst>
              <a:ext uri="{FF2B5EF4-FFF2-40B4-BE49-F238E27FC236}">
                <a16:creationId xmlns:a16="http://schemas.microsoft.com/office/drawing/2014/main" id="{4C9678BD-5A42-3C4E-9804-75BA48A10D65}"/>
              </a:ext>
            </a:extLst>
          </p:cNvPr>
          <p:cNvSpPr txBox="1"/>
          <p:nvPr/>
        </p:nvSpPr>
        <p:spPr>
          <a:xfrm>
            <a:off x="807244" y="6246807"/>
            <a:ext cx="5759309" cy="461665"/>
          </a:xfrm>
          <a:prstGeom prst="rect">
            <a:avLst/>
          </a:prstGeom>
          <a:noFill/>
        </p:spPr>
        <p:txBody>
          <a:bodyPr wrap="square" rtlCol="0">
            <a:spAutoFit/>
          </a:bodyPr>
          <a:lstStyle/>
          <a:p>
            <a:r>
              <a:rPr lang="en-US" sz="1200" i="1" dirty="0"/>
              <a:t>Note: </a:t>
            </a:r>
            <a:r>
              <a:rPr lang="en-US" sz="1200" dirty="0"/>
              <a:t>Pairwise duration independent t-tests</a:t>
            </a:r>
          </a:p>
          <a:p>
            <a:r>
              <a:rPr lang="en-US" sz="1200" dirty="0"/>
              <a:t>*** Indicates p &lt; 0.001 </a:t>
            </a:r>
          </a:p>
        </p:txBody>
      </p:sp>
      <p:sp>
        <p:nvSpPr>
          <p:cNvPr id="13" name="Right Bracket 12">
            <a:extLst>
              <a:ext uri="{FF2B5EF4-FFF2-40B4-BE49-F238E27FC236}">
                <a16:creationId xmlns:a16="http://schemas.microsoft.com/office/drawing/2014/main" id="{61E62836-7F26-B041-944E-9CB57554F021}"/>
              </a:ext>
            </a:extLst>
          </p:cNvPr>
          <p:cNvSpPr/>
          <p:nvPr/>
        </p:nvSpPr>
        <p:spPr>
          <a:xfrm>
            <a:off x="3686898" y="1533419"/>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F1559D6-A28F-FD45-8B08-0B09B8A2CA0B}"/>
                  </a:ext>
                </a:extLst>
              </p:cNvPr>
              <p:cNvSpPr txBox="1"/>
              <p:nvPr/>
            </p:nvSpPr>
            <p:spPr>
              <a:xfrm>
                <a:off x="3848273" y="1233184"/>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4" name="TextBox 13">
                <a:extLst>
                  <a:ext uri="{FF2B5EF4-FFF2-40B4-BE49-F238E27FC236}">
                    <a16:creationId xmlns:a16="http://schemas.microsoft.com/office/drawing/2014/main" id="{CF1559D6-A28F-FD45-8B08-0B09B8A2CA0B}"/>
                  </a:ext>
                </a:extLst>
              </p:cNvPr>
              <p:cNvSpPr txBox="1">
                <a:spLocks noRot="1" noChangeAspect="1" noMove="1" noResize="1" noEditPoints="1" noAdjustHandles="1" noChangeArrowheads="1" noChangeShapeType="1" noTextEdit="1"/>
              </p:cNvSpPr>
              <p:nvPr/>
            </p:nvSpPr>
            <p:spPr>
              <a:xfrm>
                <a:off x="3848273" y="1233184"/>
                <a:ext cx="362413" cy="276999"/>
              </a:xfrm>
              <a:prstGeom prst="rect">
                <a:avLst/>
              </a:prstGeom>
              <a:blipFill>
                <a:blip r:embed="rId5"/>
                <a:stretch>
                  <a:fillRect l="-6667" r="-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B83C154-7064-794E-8606-FD9CAFB0405A}"/>
                  </a:ext>
                </a:extLst>
              </p:cNvPr>
              <p:cNvSpPr txBox="1"/>
              <p:nvPr/>
            </p:nvSpPr>
            <p:spPr>
              <a:xfrm>
                <a:off x="3854763" y="154909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5" name="TextBox 14">
                <a:extLst>
                  <a:ext uri="{FF2B5EF4-FFF2-40B4-BE49-F238E27FC236}">
                    <a16:creationId xmlns:a16="http://schemas.microsoft.com/office/drawing/2014/main" id="{DB83C154-7064-794E-8606-FD9CAFB0405A}"/>
                  </a:ext>
                </a:extLst>
              </p:cNvPr>
              <p:cNvSpPr txBox="1">
                <a:spLocks noRot="1" noChangeAspect="1" noMove="1" noResize="1" noEditPoints="1" noAdjustHandles="1" noChangeArrowheads="1" noChangeShapeType="1" noTextEdit="1"/>
              </p:cNvSpPr>
              <p:nvPr/>
            </p:nvSpPr>
            <p:spPr>
              <a:xfrm>
                <a:off x="3854763" y="1549099"/>
                <a:ext cx="362413" cy="276999"/>
              </a:xfrm>
              <a:prstGeom prst="rect">
                <a:avLst/>
              </a:prstGeom>
              <a:blipFill>
                <a:blip r:embed="rId6"/>
                <a:stretch>
                  <a:fillRect l="-10000" r="-10000"/>
                </a:stretch>
              </a:blipFill>
            </p:spPr>
            <p:txBody>
              <a:bodyPr/>
              <a:lstStyle/>
              <a:p>
                <a:r>
                  <a:rPr lang="en-US">
                    <a:noFill/>
                  </a:rPr>
                  <a:t> </a:t>
                </a:r>
              </a:p>
            </p:txBody>
          </p:sp>
        </mc:Fallback>
      </mc:AlternateContent>
    </p:spTree>
    <p:extLst>
      <p:ext uri="{BB962C8B-B14F-4D97-AF65-F5344CB8AC3E}">
        <p14:creationId xmlns:p14="http://schemas.microsoft.com/office/powerpoint/2010/main" val="1841275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7" name="TextBox 6">
            <a:extLst>
              <a:ext uri="{FF2B5EF4-FFF2-40B4-BE49-F238E27FC236}">
                <a16:creationId xmlns:a16="http://schemas.microsoft.com/office/drawing/2014/main" id="{DCDBAD76-BB6F-C740-B9E1-66C573DF1226}"/>
              </a:ext>
            </a:extLst>
          </p:cNvPr>
          <p:cNvSpPr txBox="1"/>
          <p:nvPr/>
        </p:nvSpPr>
        <p:spPr>
          <a:xfrm>
            <a:off x="0" y="110389"/>
            <a:ext cx="6096000" cy="954107"/>
          </a:xfrm>
          <a:prstGeom prst="rect">
            <a:avLst/>
          </a:prstGeom>
          <a:noFill/>
        </p:spPr>
        <p:txBody>
          <a:bodyPr wrap="square" rtlCol="0">
            <a:spAutoFit/>
          </a:bodyPr>
          <a:lstStyle/>
          <a:p>
            <a:pPr algn="ctr"/>
            <a:r>
              <a:rPr lang="en-US" sz="2800"/>
              <a:t>What cues facilitate depth perception in natural environments?</a:t>
            </a:r>
            <a:endParaRPr lang="en-US" sz="2800" dirty="0"/>
          </a:p>
        </p:txBody>
      </p:sp>
    </p:spTree>
    <p:extLst>
      <p:ext uri="{BB962C8B-B14F-4D97-AF65-F5344CB8AC3E}">
        <p14:creationId xmlns:p14="http://schemas.microsoft.com/office/powerpoint/2010/main" val="20313496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RT: VE Coded</a:t>
            </a:r>
          </a:p>
        </p:txBody>
      </p:sp>
      <p:pic>
        <p:nvPicPr>
          <p:cNvPr id="5" name="Picture 4">
            <a:extLst>
              <a:ext uri="{FF2B5EF4-FFF2-40B4-BE49-F238E27FC236}">
                <a16:creationId xmlns:a16="http://schemas.microsoft.com/office/drawing/2014/main" id="{8B842DA2-3761-1543-8545-93C9327013F6}"/>
              </a:ext>
            </a:extLst>
          </p:cNvPr>
          <p:cNvPicPr>
            <a:picLocks noChangeAspect="1"/>
          </p:cNvPicPr>
          <p:nvPr/>
        </p:nvPicPr>
        <p:blipFill>
          <a:blip r:embed="rId3"/>
          <a:stretch>
            <a:fillRect/>
          </a:stretch>
        </p:blipFill>
        <p:spPr>
          <a:xfrm>
            <a:off x="140433" y="1745265"/>
            <a:ext cx="3884996" cy="4021792"/>
          </a:xfrm>
          <a:prstGeom prst="rect">
            <a:avLst/>
          </a:prstGeom>
        </p:spPr>
      </p:pic>
    </p:spTree>
    <p:extLst>
      <p:ext uri="{BB962C8B-B14F-4D97-AF65-F5344CB8AC3E}">
        <p14:creationId xmlns:p14="http://schemas.microsoft.com/office/powerpoint/2010/main" val="30098540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RT: VE Coded</a:t>
            </a:r>
          </a:p>
        </p:txBody>
      </p:sp>
      <p:pic>
        <p:nvPicPr>
          <p:cNvPr id="5" name="Picture 4">
            <a:extLst>
              <a:ext uri="{FF2B5EF4-FFF2-40B4-BE49-F238E27FC236}">
                <a16:creationId xmlns:a16="http://schemas.microsoft.com/office/drawing/2014/main" id="{8B842DA2-3761-1543-8545-93C9327013F6}"/>
              </a:ext>
            </a:extLst>
          </p:cNvPr>
          <p:cNvPicPr>
            <a:picLocks noChangeAspect="1"/>
          </p:cNvPicPr>
          <p:nvPr/>
        </p:nvPicPr>
        <p:blipFill>
          <a:blip r:embed="rId3"/>
          <a:stretch>
            <a:fillRect/>
          </a:stretch>
        </p:blipFill>
        <p:spPr>
          <a:xfrm>
            <a:off x="140433" y="1745265"/>
            <a:ext cx="3884996" cy="4021792"/>
          </a:xfrm>
          <a:prstGeom prst="rect">
            <a:avLst/>
          </a:prstGeom>
        </p:spPr>
      </p:pic>
      <p:pic>
        <p:nvPicPr>
          <p:cNvPr id="7" name="Picture 6">
            <a:extLst>
              <a:ext uri="{FF2B5EF4-FFF2-40B4-BE49-F238E27FC236}">
                <a16:creationId xmlns:a16="http://schemas.microsoft.com/office/drawing/2014/main" id="{7DCAD632-F437-2C46-AE4C-B4A8EAB3A0B6}"/>
              </a:ext>
            </a:extLst>
          </p:cNvPr>
          <p:cNvPicPr>
            <a:picLocks noChangeAspect="1"/>
          </p:cNvPicPr>
          <p:nvPr/>
        </p:nvPicPr>
        <p:blipFill>
          <a:blip r:embed="rId4"/>
          <a:stretch>
            <a:fillRect/>
          </a:stretch>
        </p:blipFill>
        <p:spPr>
          <a:xfrm>
            <a:off x="4139218" y="1745265"/>
            <a:ext cx="3884996" cy="4021792"/>
          </a:xfrm>
          <a:prstGeom prst="rect">
            <a:avLst/>
          </a:prstGeom>
        </p:spPr>
      </p:pic>
    </p:spTree>
    <p:extLst>
      <p:ext uri="{BB962C8B-B14F-4D97-AF65-F5344CB8AC3E}">
        <p14:creationId xmlns:p14="http://schemas.microsoft.com/office/powerpoint/2010/main" val="22230677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RT: VE Coded</a:t>
            </a:r>
          </a:p>
        </p:txBody>
      </p:sp>
      <p:pic>
        <p:nvPicPr>
          <p:cNvPr id="5" name="Picture 4">
            <a:extLst>
              <a:ext uri="{FF2B5EF4-FFF2-40B4-BE49-F238E27FC236}">
                <a16:creationId xmlns:a16="http://schemas.microsoft.com/office/drawing/2014/main" id="{8B842DA2-3761-1543-8545-93C9327013F6}"/>
              </a:ext>
            </a:extLst>
          </p:cNvPr>
          <p:cNvPicPr>
            <a:picLocks noChangeAspect="1"/>
          </p:cNvPicPr>
          <p:nvPr/>
        </p:nvPicPr>
        <p:blipFill>
          <a:blip r:embed="rId3"/>
          <a:stretch>
            <a:fillRect/>
          </a:stretch>
        </p:blipFill>
        <p:spPr>
          <a:xfrm>
            <a:off x="140433" y="1745265"/>
            <a:ext cx="3884996" cy="4021792"/>
          </a:xfrm>
          <a:prstGeom prst="rect">
            <a:avLst/>
          </a:prstGeom>
        </p:spPr>
      </p:pic>
      <p:pic>
        <p:nvPicPr>
          <p:cNvPr id="7" name="Picture 6">
            <a:extLst>
              <a:ext uri="{FF2B5EF4-FFF2-40B4-BE49-F238E27FC236}">
                <a16:creationId xmlns:a16="http://schemas.microsoft.com/office/drawing/2014/main" id="{7DCAD632-F437-2C46-AE4C-B4A8EAB3A0B6}"/>
              </a:ext>
            </a:extLst>
          </p:cNvPr>
          <p:cNvPicPr>
            <a:picLocks noChangeAspect="1"/>
          </p:cNvPicPr>
          <p:nvPr/>
        </p:nvPicPr>
        <p:blipFill>
          <a:blip r:embed="rId4"/>
          <a:stretch>
            <a:fillRect/>
          </a:stretch>
        </p:blipFill>
        <p:spPr>
          <a:xfrm>
            <a:off x="4139218" y="1745265"/>
            <a:ext cx="3884996" cy="4021792"/>
          </a:xfrm>
          <a:prstGeom prst="rect">
            <a:avLst/>
          </a:prstGeom>
        </p:spPr>
      </p:pic>
      <p:pic>
        <p:nvPicPr>
          <p:cNvPr id="9" name="Picture 8">
            <a:extLst>
              <a:ext uri="{FF2B5EF4-FFF2-40B4-BE49-F238E27FC236}">
                <a16:creationId xmlns:a16="http://schemas.microsoft.com/office/drawing/2014/main" id="{9BE79A75-988D-7C4A-9321-9A650071DE68}"/>
              </a:ext>
            </a:extLst>
          </p:cNvPr>
          <p:cNvPicPr>
            <a:picLocks noChangeAspect="1"/>
          </p:cNvPicPr>
          <p:nvPr/>
        </p:nvPicPr>
        <p:blipFill>
          <a:blip r:embed="rId5"/>
          <a:stretch>
            <a:fillRect/>
          </a:stretch>
        </p:blipFill>
        <p:spPr>
          <a:xfrm>
            <a:off x="8056522" y="1745265"/>
            <a:ext cx="3884996" cy="4021792"/>
          </a:xfrm>
          <a:prstGeom prst="rect">
            <a:avLst/>
          </a:prstGeom>
        </p:spPr>
      </p:pic>
    </p:spTree>
    <p:extLst>
      <p:ext uri="{BB962C8B-B14F-4D97-AF65-F5344CB8AC3E}">
        <p14:creationId xmlns:p14="http://schemas.microsoft.com/office/powerpoint/2010/main" val="34406566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RT: VE Coded</a:t>
            </a:r>
          </a:p>
        </p:txBody>
      </p:sp>
      <p:pic>
        <p:nvPicPr>
          <p:cNvPr id="1026" name="Picture 2">
            <a:extLst>
              <a:ext uri="{FF2B5EF4-FFF2-40B4-BE49-F238E27FC236}">
                <a16:creationId xmlns:a16="http://schemas.microsoft.com/office/drawing/2014/main" id="{6B1E6AF1-3F17-AC5F-8D79-E41D2EAE31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18" y="1097280"/>
            <a:ext cx="5821681" cy="551688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69122C80-CF69-3E1B-F6C2-6DA32843588E}"/>
              </a:ext>
            </a:extLst>
          </p:cNvPr>
          <p:cNvGrpSpPr/>
          <p:nvPr/>
        </p:nvGrpSpPr>
        <p:grpSpPr>
          <a:xfrm>
            <a:off x="4357458" y="1253028"/>
            <a:ext cx="988195" cy="720426"/>
            <a:chOff x="3686898" y="1161588"/>
            <a:chExt cx="988195" cy="720426"/>
          </a:xfrm>
        </p:grpSpPr>
        <p:sp>
          <p:nvSpPr>
            <p:cNvPr id="15" name="Right Bracket 14">
              <a:extLst>
                <a:ext uri="{FF2B5EF4-FFF2-40B4-BE49-F238E27FC236}">
                  <a16:creationId xmlns:a16="http://schemas.microsoft.com/office/drawing/2014/main" id="{FE451C3B-CCDD-1F47-BC0F-6699BD70D1D1}"/>
                </a:ext>
              </a:extLst>
            </p:cNvPr>
            <p:cNvSpPr/>
            <p:nvPr/>
          </p:nvSpPr>
          <p:spPr>
            <a:xfrm>
              <a:off x="4155845" y="1173206"/>
              <a:ext cx="163325" cy="7088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ket 15">
              <a:extLst>
                <a:ext uri="{FF2B5EF4-FFF2-40B4-BE49-F238E27FC236}">
                  <a16:creationId xmlns:a16="http://schemas.microsoft.com/office/drawing/2014/main" id="{6BC05BAD-E647-D40D-F82A-5454514AF71C}"/>
                </a:ext>
              </a:extLst>
            </p:cNvPr>
            <p:cNvSpPr/>
            <p:nvPr/>
          </p:nvSpPr>
          <p:spPr>
            <a:xfrm>
              <a:off x="3686898" y="1161588"/>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94128376-2874-8232-6400-01A2D935AAD0}"/>
                    </a:ext>
                  </a:extLst>
                </p:cNvPr>
                <p:cNvSpPr txBox="1"/>
                <p:nvPr/>
              </p:nvSpPr>
              <p:spPr>
                <a:xfrm>
                  <a:off x="4312680" y="139491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17" name="TextBox 16">
                  <a:extLst>
                    <a:ext uri="{FF2B5EF4-FFF2-40B4-BE49-F238E27FC236}">
                      <a16:creationId xmlns:a16="http://schemas.microsoft.com/office/drawing/2014/main" id="{94128376-2874-8232-6400-01A2D935AAD0}"/>
                    </a:ext>
                  </a:extLst>
                </p:cNvPr>
                <p:cNvSpPr txBox="1">
                  <a:spLocks noRot="1" noChangeAspect="1" noMove="1" noResize="1" noEditPoints="1" noAdjustHandles="1" noChangeArrowheads="1" noChangeShapeType="1" noTextEdit="1"/>
                </p:cNvSpPr>
                <p:nvPr/>
              </p:nvSpPr>
              <p:spPr>
                <a:xfrm>
                  <a:off x="4312680" y="1394919"/>
                  <a:ext cx="362413" cy="276999"/>
                </a:xfrm>
                <a:prstGeom prst="rect">
                  <a:avLst/>
                </a:prstGeom>
                <a:blipFill>
                  <a:blip r:embed="rId4"/>
                  <a:stretch>
                    <a:fillRect l="-10345" r="-10345"/>
                  </a:stretch>
                </a:blipFill>
              </p:spPr>
              <p:txBody>
                <a:bodyPr/>
                <a:lstStyle/>
                <a:p>
                  <a:r>
                    <a:rPr lang="en-US">
                      <a:noFill/>
                    </a:rPr>
                    <a:t> </a:t>
                  </a:r>
                </a:p>
              </p:txBody>
            </p:sp>
          </mc:Fallback>
        </mc:AlternateContent>
        <p:sp>
          <p:nvSpPr>
            <p:cNvPr id="18" name="Right Bracket 17">
              <a:extLst>
                <a:ext uri="{FF2B5EF4-FFF2-40B4-BE49-F238E27FC236}">
                  <a16:creationId xmlns:a16="http://schemas.microsoft.com/office/drawing/2014/main" id="{D100B40C-03F6-5B32-320C-09CD4BD7F600}"/>
                </a:ext>
              </a:extLst>
            </p:cNvPr>
            <p:cNvSpPr/>
            <p:nvPr/>
          </p:nvSpPr>
          <p:spPr>
            <a:xfrm>
              <a:off x="3686898" y="1533419"/>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276C81B1-4564-C93C-4814-DFC36BA0D10A}"/>
                    </a:ext>
                  </a:extLst>
                </p:cNvPr>
                <p:cNvSpPr txBox="1"/>
                <p:nvPr/>
              </p:nvSpPr>
              <p:spPr>
                <a:xfrm>
                  <a:off x="3848273" y="1233184"/>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19" name="TextBox 18">
                  <a:extLst>
                    <a:ext uri="{FF2B5EF4-FFF2-40B4-BE49-F238E27FC236}">
                      <a16:creationId xmlns:a16="http://schemas.microsoft.com/office/drawing/2014/main" id="{276C81B1-4564-C93C-4814-DFC36BA0D10A}"/>
                    </a:ext>
                  </a:extLst>
                </p:cNvPr>
                <p:cNvSpPr txBox="1">
                  <a:spLocks noRot="1" noChangeAspect="1" noMove="1" noResize="1" noEditPoints="1" noAdjustHandles="1" noChangeArrowheads="1" noChangeShapeType="1" noTextEdit="1"/>
                </p:cNvSpPr>
                <p:nvPr/>
              </p:nvSpPr>
              <p:spPr>
                <a:xfrm>
                  <a:off x="3848273" y="1233184"/>
                  <a:ext cx="362413" cy="276999"/>
                </a:xfrm>
                <a:prstGeom prst="rect">
                  <a:avLst/>
                </a:prstGeom>
                <a:blipFill>
                  <a:blip r:embed="rId5"/>
                  <a:stretch>
                    <a:fillRect l="-10000" r="-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8B8FCE5D-7461-64F0-78E9-63095FD8BEBF}"/>
                    </a:ext>
                  </a:extLst>
                </p:cNvPr>
                <p:cNvSpPr txBox="1"/>
                <p:nvPr/>
              </p:nvSpPr>
              <p:spPr>
                <a:xfrm>
                  <a:off x="3854763" y="154909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20" name="TextBox 19">
                  <a:extLst>
                    <a:ext uri="{FF2B5EF4-FFF2-40B4-BE49-F238E27FC236}">
                      <a16:creationId xmlns:a16="http://schemas.microsoft.com/office/drawing/2014/main" id="{8B8FCE5D-7461-64F0-78E9-63095FD8BEBF}"/>
                    </a:ext>
                  </a:extLst>
                </p:cNvPr>
                <p:cNvSpPr txBox="1">
                  <a:spLocks noRot="1" noChangeAspect="1" noMove="1" noResize="1" noEditPoints="1" noAdjustHandles="1" noChangeArrowheads="1" noChangeShapeType="1" noTextEdit="1"/>
                </p:cNvSpPr>
                <p:nvPr/>
              </p:nvSpPr>
              <p:spPr>
                <a:xfrm>
                  <a:off x="3854763" y="1549099"/>
                  <a:ext cx="362413" cy="276999"/>
                </a:xfrm>
                <a:prstGeom prst="rect">
                  <a:avLst/>
                </a:prstGeom>
                <a:blipFill>
                  <a:blip r:embed="rId6"/>
                  <a:stretch>
                    <a:fillRect l="-10345" r="-10345"/>
                  </a:stretch>
                </a:blipFill>
              </p:spPr>
              <p:txBody>
                <a:bodyPr/>
                <a:lstStyle/>
                <a:p>
                  <a:r>
                    <a:rPr lang="en-US">
                      <a:noFill/>
                    </a:rPr>
                    <a:t> </a:t>
                  </a:r>
                </a:p>
              </p:txBody>
            </p:sp>
          </mc:Fallback>
        </mc:AlternateContent>
      </p:grpSp>
      <p:sp>
        <p:nvSpPr>
          <p:cNvPr id="21" name="TextBox 20">
            <a:extLst>
              <a:ext uri="{FF2B5EF4-FFF2-40B4-BE49-F238E27FC236}">
                <a16:creationId xmlns:a16="http://schemas.microsoft.com/office/drawing/2014/main" id="{DC488ECE-454C-2F2F-466B-880D77505C49}"/>
              </a:ext>
            </a:extLst>
          </p:cNvPr>
          <p:cNvSpPr txBox="1"/>
          <p:nvPr/>
        </p:nvSpPr>
        <p:spPr>
          <a:xfrm>
            <a:off x="7939564" y="6262047"/>
            <a:ext cx="5759309" cy="461665"/>
          </a:xfrm>
          <a:prstGeom prst="rect">
            <a:avLst/>
          </a:prstGeom>
          <a:noFill/>
        </p:spPr>
        <p:txBody>
          <a:bodyPr wrap="square" rtlCol="0">
            <a:spAutoFit/>
          </a:bodyPr>
          <a:lstStyle/>
          <a:p>
            <a:r>
              <a:rPr lang="en-US" sz="1200" i="1" dirty="0"/>
              <a:t>Note: </a:t>
            </a:r>
            <a:r>
              <a:rPr lang="en-US" sz="1200" dirty="0"/>
              <a:t>Pairwise duration independent t-tests</a:t>
            </a:r>
          </a:p>
          <a:p>
            <a:r>
              <a:rPr lang="en-US" sz="1200" dirty="0"/>
              <a:t>*** Indicates p &lt; 0.001 </a:t>
            </a:r>
          </a:p>
        </p:txBody>
      </p:sp>
    </p:spTree>
    <p:extLst>
      <p:ext uri="{BB962C8B-B14F-4D97-AF65-F5344CB8AC3E}">
        <p14:creationId xmlns:p14="http://schemas.microsoft.com/office/powerpoint/2010/main" val="24644767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F2419AC-3D1F-A84E-BA84-E11A47D32C08}"/>
              </a:ext>
            </a:extLst>
          </p:cNvPr>
          <p:cNvSpPr txBox="1">
            <a:spLocks/>
          </p:cNvSpPr>
          <p:nvPr/>
        </p:nvSpPr>
        <p:spPr>
          <a:xfrm>
            <a:off x="78971" y="72428"/>
            <a:ext cx="12024360" cy="7920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a:t>How generalizable are spatial judgments across task, duration, and outcome?</a:t>
            </a:r>
            <a:endParaRPr lang="en-US" sz="3000" dirty="0"/>
          </a:p>
        </p:txBody>
      </p:sp>
      <p:grpSp>
        <p:nvGrpSpPr>
          <p:cNvPr id="13" name="Group 12">
            <a:extLst>
              <a:ext uri="{FF2B5EF4-FFF2-40B4-BE49-F238E27FC236}">
                <a16:creationId xmlns:a16="http://schemas.microsoft.com/office/drawing/2014/main" id="{6D6512EB-9EE1-2884-7609-30685D23FDE6}"/>
              </a:ext>
            </a:extLst>
          </p:cNvPr>
          <p:cNvGrpSpPr/>
          <p:nvPr/>
        </p:nvGrpSpPr>
        <p:grpSpPr>
          <a:xfrm>
            <a:off x="2728110" y="710878"/>
            <a:ext cx="7409118" cy="6076169"/>
            <a:chOff x="2728110" y="710878"/>
            <a:chExt cx="7409118" cy="6076169"/>
          </a:xfrm>
        </p:grpSpPr>
        <p:pic>
          <p:nvPicPr>
            <p:cNvPr id="4" name="Picture 3">
              <a:extLst>
                <a:ext uri="{FF2B5EF4-FFF2-40B4-BE49-F238E27FC236}">
                  <a16:creationId xmlns:a16="http://schemas.microsoft.com/office/drawing/2014/main" id="{0FB99EFF-6A3B-1446-AE93-D22B82E56B91}"/>
                </a:ext>
              </a:extLst>
            </p:cNvPr>
            <p:cNvPicPr>
              <a:picLocks noChangeAspect="1"/>
            </p:cNvPicPr>
            <p:nvPr/>
          </p:nvPicPr>
          <p:blipFill>
            <a:blip r:embed="rId3"/>
            <a:stretch>
              <a:fillRect/>
            </a:stretch>
          </p:blipFill>
          <p:spPr>
            <a:xfrm>
              <a:off x="2728110" y="710878"/>
              <a:ext cx="6735779" cy="6076169"/>
            </a:xfrm>
            <a:prstGeom prst="rect">
              <a:avLst/>
            </a:prstGeom>
          </p:spPr>
        </p:pic>
        <p:grpSp>
          <p:nvGrpSpPr>
            <p:cNvPr id="8" name="Group 7">
              <a:extLst>
                <a:ext uri="{FF2B5EF4-FFF2-40B4-BE49-F238E27FC236}">
                  <a16:creationId xmlns:a16="http://schemas.microsoft.com/office/drawing/2014/main" id="{587DD016-4297-DD48-7321-6E4D9C3EE56A}"/>
                </a:ext>
              </a:extLst>
            </p:cNvPr>
            <p:cNvGrpSpPr/>
            <p:nvPr/>
          </p:nvGrpSpPr>
          <p:grpSpPr>
            <a:xfrm>
              <a:off x="8932677" y="2865454"/>
              <a:ext cx="1149370" cy="307777"/>
              <a:chOff x="8932677" y="2857571"/>
              <a:chExt cx="1149370" cy="307777"/>
            </a:xfrm>
          </p:grpSpPr>
          <p:sp>
            <p:nvSpPr>
              <p:cNvPr id="7" name="TextBox 6">
                <a:extLst>
                  <a:ext uri="{FF2B5EF4-FFF2-40B4-BE49-F238E27FC236}">
                    <a16:creationId xmlns:a16="http://schemas.microsoft.com/office/drawing/2014/main" id="{7D94B1D4-AC96-E9E1-C748-30E7B3B9E7FE}"/>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3" name="Straight Connector 2">
                <a:extLst>
                  <a:ext uri="{FF2B5EF4-FFF2-40B4-BE49-F238E27FC236}">
                    <a16:creationId xmlns:a16="http://schemas.microsoft.com/office/drawing/2014/main" id="{7F445D0F-0E79-73A0-0F2A-48BAADCFE9A0}"/>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4EF4AB2-EE9B-ED91-FB12-66F557BD2168}"/>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9" name="Group 8">
              <a:extLst>
                <a:ext uri="{FF2B5EF4-FFF2-40B4-BE49-F238E27FC236}">
                  <a16:creationId xmlns:a16="http://schemas.microsoft.com/office/drawing/2014/main" id="{B0F6043D-C5B7-D86D-272E-12EF13DABD45}"/>
                </a:ext>
              </a:extLst>
            </p:cNvPr>
            <p:cNvGrpSpPr/>
            <p:nvPr/>
          </p:nvGrpSpPr>
          <p:grpSpPr>
            <a:xfrm>
              <a:off x="8932677" y="3632483"/>
              <a:ext cx="1204551" cy="307777"/>
              <a:chOff x="8932677" y="2857571"/>
              <a:chExt cx="1204551" cy="307777"/>
            </a:xfrm>
          </p:grpSpPr>
          <p:sp>
            <p:nvSpPr>
              <p:cNvPr id="10" name="TextBox 9">
                <a:extLst>
                  <a:ext uri="{FF2B5EF4-FFF2-40B4-BE49-F238E27FC236}">
                    <a16:creationId xmlns:a16="http://schemas.microsoft.com/office/drawing/2014/main" id="{BB1741DE-BED4-AD30-38C5-31DF09E29F6A}"/>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11" name="Straight Connector 10">
                <a:extLst>
                  <a:ext uri="{FF2B5EF4-FFF2-40B4-BE49-F238E27FC236}">
                    <a16:creationId xmlns:a16="http://schemas.microsoft.com/office/drawing/2014/main" id="{28B63636-81BA-F2A8-D3F4-19C13351213A}"/>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B6EBBF8-C67F-ADD7-1F44-6E933863A0B0}"/>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grpSp>
    </p:spTree>
    <p:extLst>
      <p:ext uri="{BB962C8B-B14F-4D97-AF65-F5344CB8AC3E}">
        <p14:creationId xmlns:p14="http://schemas.microsoft.com/office/powerpoint/2010/main" val="27141669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0292019-B7D1-9642-857B-5427629324D0}"/>
              </a:ext>
            </a:extLst>
          </p:cNvPr>
          <p:cNvGrpSpPr/>
          <p:nvPr/>
        </p:nvGrpSpPr>
        <p:grpSpPr>
          <a:xfrm>
            <a:off x="2577871" y="805758"/>
            <a:ext cx="7036257" cy="5979814"/>
            <a:chOff x="3723003" y="182519"/>
            <a:chExt cx="7355772" cy="6492962"/>
          </a:xfrm>
        </p:grpSpPr>
        <p:pic>
          <p:nvPicPr>
            <p:cNvPr id="5" name="Picture 4">
              <a:extLst>
                <a:ext uri="{FF2B5EF4-FFF2-40B4-BE49-F238E27FC236}">
                  <a16:creationId xmlns:a16="http://schemas.microsoft.com/office/drawing/2014/main" id="{8C82756B-C799-3843-9057-4B85FD6A2148}"/>
                </a:ext>
              </a:extLst>
            </p:cNvPr>
            <p:cNvPicPr>
              <a:picLocks noChangeAspect="1"/>
            </p:cNvPicPr>
            <p:nvPr/>
          </p:nvPicPr>
          <p:blipFill>
            <a:blip r:embed="rId3"/>
            <a:stretch>
              <a:fillRect/>
            </a:stretch>
          </p:blipFill>
          <p:spPr>
            <a:xfrm>
              <a:off x="3723003" y="182519"/>
              <a:ext cx="6873112" cy="6492962"/>
            </a:xfrm>
            <a:prstGeom prst="rect">
              <a:avLst/>
            </a:prstGeom>
          </p:spPr>
        </p:pic>
        <p:pic>
          <p:nvPicPr>
            <p:cNvPr id="6" name="Picture 5">
              <a:extLst>
                <a:ext uri="{FF2B5EF4-FFF2-40B4-BE49-F238E27FC236}">
                  <a16:creationId xmlns:a16="http://schemas.microsoft.com/office/drawing/2014/main" id="{994BA3E5-C4EE-624D-A560-BD70CDF4BFED}"/>
                </a:ext>
              </a:extLst>
            </p:cNvPr>
            <p:cNvPicPr>
              <a:picLocks noChangeAspect="1"/>
            </p:cNvPicPr>
            <p:nvPr/>
          </p:nvPicPr>
          <p:blipFill>
            <a:blip r:embed="rId4"/>
            <a:stretch>
              <a:fillRect/>
            </a:stretch>
          </p:blipFill>
          <p:spPr>
            <a:xfrm>
              <a:off x="10423134" y="389302"/>
              <a:ext cx="655641" cy="4771173"/>
            </a:xfrm>
            <a:prstGeom prst="rect">
              <a:avLst/>
            </a:prstGeom>
          </p:spPr>
        </p:pic>
      </p:grpSp>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grpSp>
        <p:nvGrpSpPr>
          <p:cNvPr id="2" name="Group 1">
            <a:extLst>
              <a:ext uri="{FF2B5EF4-FFF2-40B4-BE49-F238E27FC236}">
                <a16:creationId xmlns:a16="http://schemas.microsoft.com/office/drawing/2014/main" id="{BEECF152-730A-8660-3AC1-3609ABD187BA}"/>
              </a:ext>
            </a:extLst>
          </p:cNvPr>
          <p:cNvGrpSpPr/>
          <p:nvPr/>
        </p:nvGrpSpPr>
        <p:grpSpPr>
          <a:xfrm>
            <a:off x="9039443" y="2642090"/>
            <a:ext cx="1149370" cy="307777"/>
            <a:chOff x="8932677" y="2857571"/>
            <a:chExt cx="1149370" cy="307777"/>
          </a:xfrm>
        </p:grpSpPr>
        <p:sp>
          <p:nvSpPr>
            <p:cNvPr id="3" name="TextBox 2">
              <a:extLst>
                <a:ext uri="{FF2B5EF4-FFF2-40B4-BE49-F238E27FC236}">
                  <a16:creationId xmlns:a16="http://schemas.microsoft.com/office/drawing/2014/main" id="{FEA6EC9F-649F-88A0-8054-27941A2E9E16}"/>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8" name="Straight Connector 7">
              <a:extLst>
                <a:ext uri="{FF2B5EF4-FFF2-40B4-BE49-F238E27FC236}">
                  <a16:creationId xmlns:a16="http://schemas.microsoft.com/office/drawing/2014/main" id="{166E97A3-75F2-BF97-E160-6884B779AF82}"/>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49B6A8E-543C-7B66-0DD0-606BC4561018}"/>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10" name="Group 9">
            <a:extLst>
              <a:ext uri="{FF2B5EF4-FFF2-40B4-BE49-F238E27FC236}">
                <a16:creationId xmlns:a16="http://schemas.microsoft.com/office/drawing/2014/main" id="{E124AF3A-CB9A-9C6A-BEEB-407AC8E5B830}"/>
              </a:ext>
            </a:extLst>
          </p:cNvPr>
          <p:cNvGrpSpPr/>
          <p:nvPr/>
        </p:nvGrpSpPr>
        <p:grpSpPr>
          <a:xfrm>
            <a:off x="9039443" y="3409119"/>
            <a:ext cx="1204551" cy="307777"/>
            <a:chOff x="8932677" y="2857571"/>
            <a:chExt cx="1204551" cy="307777"/>
          </a:xfrm>
        </p:grpSpPr>
        <p:sp>
          <p:nvSpPr>
            <p:cNvPr id="11" name="TextBox 10">
              <a:extLst>
                <a:ext uri="{FF2B5EF4-FFF2-40B4-BE49-F238E27FC236}">
                  <a16:creationId xmlns:a16="http://schemas.microsoft.com/office/drawing/2014/main" id="{311D1288-7095-0F05-873B-150AD7E8012B}"/>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12" name="Straight Connector 11">
              <a:extLst>
                <a:ext uri="{FF2B5EF4-FFF2-40B4-BE49-F238E27FC236}">
                  <a16:creationId xmlns:a16="http://schemas.microsoft.com/office/drawing/2014/main" id="{CFEC879E-F0F1-006F-23A3-1EE50FE52E89}"/>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05C6077-AD6A-398D-8CBC-2B16D0D6E38D}"/>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spTree>
    <p:extLst>
      <p:ext uri="{BB962C8B-B14F-4D97-AF65-F5344CB8AC3E}">
        <p14:creationId xmlns:p14="http://schemas.microsoft.com/office/powerpoint/2010/main" val="6092207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103909" y="182519"/>
            <a:ext cx="11258190" cy="623239"/>
          </a:xfrm>
        </p:spPr>
        <p:txBody>
          <a:bodyPr>
            <a:normAutofit fontScale="90000"/>
          </a:bodyPr>
          <a:lstStyle/>
          <a:p>
            <a:r>
              <a:rPr lang="en-US" dirty="0"/>
              <a:t>Stimulus-Driven Task Generalization</a:t>
            </a:r>
          </a:p>
        </p:txBody>
      </p:sp>
      <p:sp>
        <p:nvSpPr>
          <p:cNvPr id="10" name="TextBox 9">
            <a:extLst>
              <a:ext uri="{FF2B5EF4-FFF2-40B4-BE49-F238E27FC236}">
                <a16:creationId xmlns:a16="http://schemas.microsoft.com/office/drawing/2014/main" id="{FB05B9AE-2D17-7F41-9092-C806F9E3ABAD}"/>
              </a:ext>
            </a:extLst>
          </p:cNvPr>
          <p:cNvSpPr txBox="1"/>
          <p:nvPr/>
        </p:nvSpPr>
        <p:spPr>
          <a:xfrm>
            <a:off x="434715" y="1173952"/>
            <a:ext cx="3091123" cy="954107"/>
          </a:xfrm>
          <a:prstGeom prst="rect">
            <a:avLst/>
          </a:prstGeom>
          <a:noFill/>
        </p:spPr>
        <p:txBody>
          <a:bodyPr wrap="square" rtlCol="0">
            <a:spAutoFit/>
          </a:bodyPr>
          <a:lstStyle/>
          <a:p>
            <a:r>
              <a:rPr lang="en-US" sz="1400" dirty="0"/>
              <a:t>As viewing duration increases, the relationship between the discrimination split data gets stronger in both outcome measures. </a:t>
            </a:r>
          </a:p>
        </p:txBody>
      </p:sp>
      <p:grpSp>
        <p:nvGrpSpPr>
          <p:cNvPr id="3" name="Group 2">
            <a:extLst>
              <a:ext uri="{FF2B5EF4-FFF2-40B4-BE49-F238E27FC236}">
                <a16:creationId xmlns:a16="http://schemas.microsoft.com/office/drawing/2014/main" id="{FCBDBD04-2200-4E4F-AD9A-914DFC88CDBE}"/>
              </a:ext>
            </a:extLst>
          </p:cNvPr>
          <p:cNvGrpSpPr/>
          <p:nvPr/>
        </p:nvGrpSpPr>
        <p:grpSpPr>
          <a:xfrm>
            <a:off x="3987534" y="805758"/>
            <a:ext cx="7036257" cy="5979814"/>
            <a:chOff x="5051834" y="805758"/>
            <a:chExt cx="7036257" cy="5979814"/>
          </a:xfrm>
        </p:grpSpPr>
        <p:grpSp>
          <p:nvGrpSpPr>
            <p:cNvPr id="4" name="Group 3">
              <a:extLst>
                <a:ext uri="{FF2B5EF4-FFF2-40B4-BE49-F238E27FC236}">
                  <a16:creationId xmlns:a16="http://schemas.microsoft.com/office/drawing/2014/main" id="{70292019-B7D1-9642-857B-5427629324D0}"/>
                </a:ext>
              </a:extLst>
            </p:cNvPr>
            <p:cNvGrpSpPr/>
            <p:nvPr/>
          </p:nvGrpSpPr>
          <p:grpSpPr>
            <a:xfrm>
              <a:off x="5051834" y="805758"/>
              <a:ext cx="7036257" cy="5979814"/>
              <a:chOff x="3723003" y="182519"/>
              <a:chExt cx="7355772" cy="6492962"/>
            </a:xfrm>
          </p:grpSpPr>
          <p:pic>
            <p:nvPicPr>
              <p:cNvPr id="5" name="Picture 4">
                <a:extLst>
                  <a:ext uri="{FF2B5EF4-FFF2-40B4-BE49-F238E27FC236}">
                    <a16:creationId xmlns:a16="http://schemas.microsoft.com/office/drawing/2014/main" id="{8C82756B-C799-3843-9057-4B85FD6A2148}"/>
                  </a:ext>
                </a:extLst>
              </p:cNvPr>
              <p:cNvPicPr>
                <a:picLocks noChangeAspect="1"/>
              </p:cNvPicPr>
              <p:nvPr/>
            </p:nvPicPr>
            <p:blipFill>
              <a:blip r:embed="rId3"/>
              <a:stretch>
                <a:fillRect/>
              </a:stretch>
            </p:blipFill>
            <p:spPr>
              <a:xfrm>
                <a:off x="3723003" y="182519"/>
                <a:ext cx="6873112" cy="6492962"/>
              </a:xfrm>
              <a:prstGeom prst="rect">
                <a:avLst/>
              </a:prstGeom>
            </p:spPr>
          </p:pic>
          <p:pic>
            <p:nvPicPr>
              <p:cNvPr id="6" name="Picture 5">
                <a:extLst>
                  <a:ext uri="{FF2B5EF4-FFF2-40B4-BE49-F238E27FC236}">
                    <a16:creationId xmlns:a16="http://schemas.microsoft.com/office/drawing/2014/main" id="{994BA3E5-C4EE-624D-A560-BD70CDF4BFED}"/>
                  </a:ext>
                </a:extLst>
              </p:cNvPr>
              <p:cNvPicPr>
                <a:picLocks noChangeAspect="1"/>
              </p:cNvPicPr>
              <p:nvPr/>
            </p:nvPicPr>
            <p:blipFill>
              <a:blip r:embed="rId4"/>
              <a:stretch>
                <a:fillRect/>
              </a:stretch>
            </p:blipFill>
            <p:spPr>
              <a:xfrm>
                <a:off x="10423134" y="389302"/>
                <a:ext cx="655641" cy="4771173"/>
              </a:xfrm>
              <a:prstGeom prst="rect">
                <a:avLst/>
              </a:prstGeom>
            </p:spPr>
          </p:pic>
        </p:grpSp>
        <p:sp>
          <p:nvSpPr>
            <p:cNvPr id="8" name="Rectangle 7">
              <a:extLst>
                <a:ext uri="{FF2B5EF4-FFF2-40B4-BE49-F238E27FC236}">
                  <a16:creationId xmlns:a16="http://schemas.microsoft.com/office/drawing/2014/main" id="{24A5FEA3-39F1-A346-9445-F0DCF7EECFAF}"/>
                </a:ext>
              </a:extLst>
            </p:cNvPr>
            <p:cNvSpPr/>
            <p:nvPr/>
          </p:nvSpPr>
          <p:spPr>
            <a:xfrm>
              <a:off x="6896334" y="1012825"/>
              <a:ext cx="1130531" cy="111523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052A6BD-8D28-BB0D-9C69-43A83D95E4E6}"/>
              </a:ext>
            </a:extLst>
          </p:cNvPr>
          <p:cNvGrpSpPr/>
          <p:nvPr/>
        </p:nvGrpSpPr>
        <p:grpSpPr>
          <a:xfrm>
            <a:off x="10451810" y="2625483"/>
            <a:ext cx="1149370" cy="307777"/>
            <a:chOff x="8932677" y="2857571"/>
            <a:chExt cx="1149370" cy="307777"/>
          </a:xfrm>
        </p:grpSpPr>
        <p:sp>
          <p:nvSpPr>
            <p:cNvPr id="19" name="TextBox 18">
              <a:extLst>
                <a:ext uri="{FF2B5EF4-FFF2-40B4-BE49-F238E27FC236}">
                  <a16:creationId xmlns:a16="http://schemas.microsoft.com/office/drawing/2014/main" id="{AD06C228-EAC0-2EE2-35A0-6F8475017853}"/>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20" name="Straight Connector 19">
              <a:extLst>
                <a:ext uri="{FF2B5EF4-FFF2-40B4-BE49-F238E27FC236}">
                  <a16:creationId xmlns:a16="http://schemas.microsoft.com/office/drawing/2014/main" id="{F02332E7-DF69-F09F-0BEA-FEA81E12646A}"/>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F08B499-6425-076D-62AB-2E0917AB216C}"/>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22" name="Group 21">
            <a:extLst>
              <a:ext uri="{FF2B5EF4-FFF2-40B4-BE49-F238E27FC236}">
                <a16:creationId xmlns:a16="http://schemas.microsoft.com/office/drawing/2014/main" id="{FD308D40-6C26-D735-1A3A-B6057D866730}"/>
              </a:ext>
            </a:extLst>
          </p:cNvPr>
          <p:cNvGrpSpPr/>
          <p:nvPr/>
        </p:nvGrpSpPr>
        <p:grpSpPr>
          <a:xfrm>
            <a:off x="10451810" y="3392512"/>
            <a:ext cx="1204551" cy="307777"/>
            <a:chOff x="8932677" y="2857571"/>
            <a:chExt cx="1204551" cy="307777"/>
          </a:xfrm>
        </p:grpSpPr>
        <p:sp>
          <p:nvSpPr>
            <p:cNvPr id="23" name="TextBox 22">
              <a:extLst>
                <a:ext uri="{FF2B5EF4-FFF2-40B4-BE49-F238E27FC236}">
                  <a16:creationId xmlns:a16="http://schemas.microsoft.com/office/drawing/2014/main" id="{FC6490E5-F203-82FA-E334-A22D02D6B4D2}"/>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24" name="Straight Connector 23">
              <a:extLst>
                <a:ext uri="{FF2B5EF4-FFF2-40B4-BE49-F238E27FC236}">
                  <a16:creationId xmlns:a16="http://schemas.microsoft.com/office/drawing/2014/main" id="{41FBCC16-C6CC-B8EA-6C6F-02E806845E00}"/>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8B21160-154F-0F1B-B39B-CBCED7B007E3}"/>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spTree>
    <p:extLst>
      <p:ext uri="{BB962C8B-B14F-4D97-AF65-F5344CB8AC3E}">
        <p14:creationId xmlns:p14="http://schemas.microsoft.com/office/powerpoint/2010/main" val="12909280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103909" y="182519"/>
            <a:ext cx="11258190" cy="623239"/>
          </a:xfrm>
        </p:spPr>
        <p:txBody>
          <a:bodyPr>
            <a:normAutofit fontScale="90000"/>
          </a:bodyPr>
          <a:lstStyle/>
          <a:p>
            <a:r>
              <a:rPr lang="en-US" dirty="0"/>
              <a:t>Stimulus-Driven Task Generalization</a:t>
            </a:r>
          </a:p>
        </p:txBody>
      </p:sp>
      <p:sp>
        <p:nvSpPr>
          <p:cNvPr id="10" name="TextBox 9">
            <a:extLst>
              <a:ext uri="{FF2B5EF4-FFF2-40B4-BE49-F238E27FC236}">
                <a16:creationId xmlns:a16="http://schemas.microsoft.com/office/drawing/2014/main" id="{FB05B9AE-2D17-7F41-9092-C806F9E3ABAD}"/>
              </a:ext>
            </a:extLst>
          </p:cNvPr>
          <p:cNvSpPr txBox="1"/>
          <p:nvPr/>
        </p:nvSpPr>
        <p:spPr>
          <a:xfrm>
            <a:off x="434715" y="1173952"/>
            <a:ext cx="3091123" cy="954107"/>
          </a:xfrm>
          <a:prstGeom prst="rect">
            <a:avLst/>
          </a:prstGeom>
          <a:noFill/>
        </p:spPr>
        <p:txBody>
          <a:bodyPr wrap="square" rtlCol="0">
            <a:spAutoFit/>
          </a:bodyPr>
          <a:lstStyle/>
          <a:p>
            <a:r>
              <a:rPr lang="en-US" sz="1400" dirty="0"/>
              <a:t>As viewing duration increases, the relationship between the discrimination split data gets stronger in both outcome measures. </a:t>
            </a:r>
          </a:p>
        </p:txBody>
      </p:sp>
      <p:grpSp>
        <p:nvGrpSpPr>
          <p:cNvPr id="3" name="Group 2">
            <a:extLst>
              <a:ext uri="{FF2B5EF4-FFF2-40B4-BE49-F238E27FC236}">
                <a16:creationId xmlns:a16="http://schemas.microsoft.com/office/drawing/2014/main" id="{FCBDBD04-2200-4E4F-AD9A-914DFC88CDBE}"/>
              </a:ext>
            </a:extLst>
          </p:cNvPr>
          <p:cNvGrpSpPr/>
          <p:nvPr/>
        </p:nvGrpSpPr>
        <p:grpSpPr>
          <a:xfrm>
            <a:off x="3987534" y="805758"/>
            <a:ext cx="7036257" cy="5979814"/>
            <a:chOff x="5051834" y="805758"/>
            <a:chExt cx="7036257" cy="5979814"/>
          </a:xfrm>
        </p:grpSpPr>
        <p:grpSp>
          <p:nvGrpSpPr>
            <p:cNvPr id="4" name="Group 3">
              <a:extLst>
                <a:ext uri="{FF2B5EF4-FFF2-40B4-BE49-F238E27FC236}">
                  <a16:creationId xmlns:a16="http://schemas.microsoft.com/office/drawing/2014/main" id="{70292019-B7D1-9642-857B-5427629324D0}"/>
                </a:ext>
              </a:extLst>
            </p:cNvPr>
            <p:cNvGrpSpPr/>
            <p:nvPr/>
          </p:nvGrpSpPr>
          <p:grpSpPr>
            <a:xfrm>
              <a:off x="5051834" y="805758"/>
              <a:ext cx="7036257" cy="5979814"/>
              <a:chOff x="3723003" y="182519"/>
              <a:chExt cx="7355772" cy="6492962"/>
            </a:xfrm>
          </p:grpSpPr>
          <p:pic>
            <p:nvPicPr>
              <p:cNvPr id="5" name="Picture 4">
                <a:extLst>
                  <a:ext uri="{FF2B5EF4-FFF2-40B4-BE49-F238E27FC236}">
                    <a16:creationId xmlns:a16="http://schemas.microsoft.com/office/drawing/2014/main" id="{8C82756B-C799-3843-9057-4B85FD6A2148}"/>
                  </a:ext>
                </a:extLst>
              </p:cNvPr>
              <p:cNvPicPr>
                <a:picLocks noChangeAspect="1"/>
              </p:cNvPicPr>
              <p:nvPr/>
            </p:nvPicPr>
            <p:blipFill>
              <a:blip r:embed="rId3"/>
              <a:stretch>
                <a:fillRect/>
              </a:stretch>
            </p:blipFill>
            <p:spPr>
              <a:xfrm>
                <a:off x="3723003" y="182519"/>
                <a:ext cx="6873112" cy="6492962"/>
              </a:xfrm>
              <a:prstGeom prst="rect">
                <a:avLst/>
              </a:prstGeom>
            </p:spPr>
          </p:pic>
          <p:pic>
            <p:nvPicPr>
              <p:cNvPr id="6" name="Picture 5">
                <a:extLst>
                  <a:ext uri="{FF2B5EF4-FFF2-40B4-BE49-F238E27FC236}">
                    <a16:creationId xmlns:a16="http://schemas.microsoft.com/office/drawing/2014/main" id="{994BA3E5-C4EE-624D-A560-BD70CDF4BFED}"/>
                  </a:ext>
                </a:extLst>
              </p:cNvPr>
              <p:cNvPicPr>
                <a:picLocks noChangeAspect="1"/>
              </p:cNvPicPr>
              <p:nvPr/>
            </p:nvPicPr>
            <p:blipFill>
              <a:blip r:embed="rId4"/>
              <a:stretch>
                <a:fillRect/>
              </a:stretch>
            </p:blipFill>
            <p:spPr>
              <a:xfrm>
                <a:off x="10423134" y="389302"/>
                <a:ext cx="655641" cy="4771173"/>
              </a:xfrm>
              <a:prstGeom prst="rect">
                <a:avLst/>
              </a:prstGeom>
            </p:spPr>
          </p:pic>
        </p:grpSp>
        <p:sp>
          <p:nvSpPr>
            <p:cNvPr id="8" name="Rectangle 7">
              <a:extLst>
                <a:ext uri="{FF2B5EF4-FFF2-40B4-BE49-F238E27FC236}">
                  <a16:creationId xmlns:a16="http://schemas.microsoft.com/office/drawing/2014/main" id="{24A5FEA3-39F1-A346-9445-F0DCF7EECFAF}"/>
                </a:ext>
              </a:extLst>
            </p:cNvPr>
            <p:cNvSpPr/>
            <p:nvPr/>
          </p:nvSpPr>
          <p:spPr>
            <a:xfrm>
              <a:off x="6896334" y="1012825"/>
              <a:ext cx="1130531" cy="111523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C12EFB6-F330-9B46-8173-2A27DB0F740C}"/>
                </a:ext>
              </a:extLst>
            </p:cNvPr>
            <p:cNvSpPr/>
            <p:nvPr/>
          </p:nvSpPr>
          <p:spPr>
            <a:xfrm>
              <a:off x="9126669" y="3127029"/>
              <a:ext cx="1130531" cy="111523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052A6BD-8D28-BB0D-9C69-43A83D95E4E6}"/>
              </a:ext>
            </a:extLst>
          </p:cNvPr>
          <p:cNvGrpSpPr/>
          <p:nvPr/>
        </p:nvGrpSpPr>
        <p:grpSpPr>
          <a:xfrm>
            <a:off x="10451810" y="2625483"/>
            <a:ext cx="1149370" cy="307777"/>
            <a:chOff x="8932677" y="2857571"/>
            <a:chExt cx="1149370" cy="307777"/>
          </a:xfrm>
        </p:grpSpPr>
        <p:sp>
          <p:nvSpPr>
            <p:cNvPr id="19" name="TextBox 18">
              <a:extLst>
                <a:ext uri="{FF2B5EF4-FFF2-40B4-BE49-F238E27FC236}">
                  <a16:creationId xmlns:a16="http://schemas.microsoft.com/office/drawing/2014/main" id="{AD06C228-EAC0-2EE2-35A0-6F8475017853}"/>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20" name="Straight Connector 19">
              <a:extLst>
                <a:ext uri="{FF2B5EF4-FFF2-40B4-BE49-F238E27FC236}">
                  <a16:creationId xmlns:a16="http://schemas.microsoft.com/office/drawing/2014/main" id="{F02332E7-DF69-F09F-0BEA-FEA81E12646A}"/>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F08B499-6425-076D-62AB-2E0917AB216C}"/>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22" name="Group 21">
            <a:extLst>
              <a:ext uri="{FF2B5EF4-FFF2-40B4-BE49-F238E27FC236}">
                <a16:creationId xmlns:a16="http://schemas.microsoft.com/office/drawing/2014/main" id="{FD308D40-6C26-D735-1A3A-B6057D866730}"/>
              </a:ext>
            </a:extLst>
          </p:cNvPr>
          <p:cNvGrpSpPr/>
          <p:nvPr/>
        </p:nvGrpSpPr>
        <p:grpSpPr>
          <a:xfrm>
            <a:off x="10451810" y="3392512"/>
            <a:ext cx="1204551" cy="307777"/>
            <a:chOff x="8932677" y="2857571"/>
            <a:chExt cx="1204551" cy="307777"/>
          </a:xfrm>
        </p:grpSpPr>
        <p:sp>
          <p:nvSpPr>
            <p:cNvPr id="23" name="TextBox 22">
              <a:extLst>
                <a:ext uri="{FF2B5EF4-FFF2-40B4-BE49-F238E27FC236}">
                  <a16:creationId xmlns:a16="http://schemas.microsoft.com/office/drawing/2014/main" id="{FC6490E5-F203-82FA-E334-A22D02D6B4D2}"/>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24" name="Straight Connector 23">
              <a:extLst>
                <a:ext uri="{FF2B5EF4-FFF2-40B4-BE49-F238E27FC236}">
                  <a16:creationId xmlns:a16="http://schemas.microsoft.com/office/drawing/2014/main" id="{41FBCC16-C6CC-B8EA-6C6F-02E806845E00}"/>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8B21160-154F-0F1B-B39B-CBCED7B007E3}"/>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pic>
        <p:nvPicPr>
          <p:cNvPr id="26" name="Picture 25">
            <a:extLst>
              <a:ext uri="{FF2B5EF4-FFF2-40B4-BE49-F238E27FC236}">
                <a16:creationId xmlns:a16="http://schemas.microsoft.com/office/drawing/2014/main" id="{ADF641EA-9A75-2B62-704E-36FB0AE295C2}"/>
              </a:ext>
            </a:extLst>
          </p:cNvPr>
          <p:cNvPicPr>
            <a:picLocks noChangeAspect="1"/>
          </p:cNvPicPr>
          <p:nvPr/>
        </p:nvPicPr>
        <p:blipFill>
          <a:blip r:embed="rId5"/>
          <a:stretch>
            <a:fillRect/>
          </a:stretch>
        </p:blipFill>
        <p:spPr>
          <a:xfrm>
            <a:off x="188227" y="2543546"/>
            <a:ext cx="3644292" cy="3644292"/>
          </a:xfrm>
          <a:prstGeom prst="rect">
            <a:avLst/>
          </a:prstGeom>
          <a:ln w="38100">
            <a:solidFill>
              <a:srgbClr val="00FF00"/>
            </a:solidFill>
          </a:ln>
        </p:spPr>
      </p:pic>
      <p:sp>
        <p:nvSpPr>
          <p:cNvPr id="27" name="Rectangle 26">
            <a:extLst>
              <a:ext uri="{FF2B5EF4-FFF2-40B4-BE49-F238E27FC236}">
                <a16:creationId xmlns:a16="http://schemas.microsoft.com/office/drawing/2014/main" id="{539F95C8-ABF7-9645-5A19-D5020A6AA886}"/>
              </a:ext>
            </a:extLst>
          </p:cNvPr>
          <p:cNvSpPr/>
          <p:nvPr/>
        </p:nvSpPr>
        <p:spPr>
          <a:xfrm>
            <a:off x="8453654" y="3530990"/>
            <a:ext cx="362139" cy="353085"/>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9324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4703E36-98D9-BAD0-CB5A-52BCEAED3CAE}"/>
              </a:ext>
            </a:extLst>
          </p:cNvPr>
          <p:cNvGrpSpPr/>
          <p:nvPr/>
        </p:nvGrpSpPr>
        <p:grpSpPr>
          <a:xfrm>
            <a:off x="3987534" y="805758"/>
            <a:ext cx="7036257" cy="5979814"/>
            <a:chOff x="3723003" y="182519"/>
            <a:chExt cx="7355772" cy="6492962"/>
          </a:xfrm>
        </p:grpSpPr>
        <p:pic>
          <p:nvPicPr>
            <p:cNvPr id="14" name="Picture 13">
              <a:extLst>
                <a:ext uri="{FF2B5EF4-FFF2-40B4-BE49-F238E27FC236}">
                  <a16:creationId xmlns:a16="http://schemas.microsoft.com/office/drawing/2014/main" id="{D13983A3-E667-E89F-688B-D2439F68B603}"/>
                </a:ext>
              </a:extLst>
            </p:cNvPr>
            <p:cNvPicPr>
              <a:picLocks noChangeAspect="1"/>
            </p:cNvPicPr>
            <p:nvPr/>
          </p:nvPicPr>
          <p:blipFill>
            <a:blip r:embed="rId3"/>
            <a:stretch>
              <a:fillRect/>
            </a:stretch>
          </p:blipFill>
          <p:spPr>
            <a:xfrm>
              <a:off x="3723003" y="182519"/>
              <a:ext cx="6873112" cy="6492962"/>
            </a:xfrm>
            <a:prstGeom prst="rect">
              <a:avLst/>
            </a:prstGeom>
          </p:spPr>
        </p:pic>
        <p:pic>
          <p:nvPicPr>
            <p:cNvPr id="15" name="Picture 14">
              <a:extLst>
                <a:ext uri="{FF2B5EF4-FFF2-40B4-BE49-F238E27FC236}">
                  <a16:creationId xmlns:a16="http://schemas.microsoft.com/office/drawing/2014/main" id="{2551139B-99E2-E811-CF62-37F2237F2CE6}"/>
                </a:ext>
              </a:extLst>
            </p:cNvPr>
            <p:cNvPicPr>
              <a:picLocks noChangeAspect="1"/>
            </p:cNvPicPr>
            <p:nvPr/>
          </p:nvPicPr>
          <p:blipFill>
            <a:blip r:embed="rId4"/>
            <a:stretch>
              <a:fillRect/>
            </a:stretch>
          </p:blipFill>
          <p:spPr>
            <a:xfrm>
              <a:off x="10423134" y="389302"/>
              <a:ext cx="655641" cy="4771173"/>
            </a:xfrm>
            <a:prstGeom prst="rect">
              <a:avLst/>
            </a:prstGeom>
          </p:spPr>
        </p:pic>
      </p:grpSp>
      <p:sp>
        <p:nvSpPr>
          <p:cNvPr id="2" name="Title 1">
            <a:extLst>
              <a:ext uri="{FF2B5EF4-FFF2-40B4-BE49-F238E27FC236}">
                <a16:creationId xmlns:a16="http://schemas.microsoft.com/office/drawing/2014/main" id="{06DD9310-296A-DD47-87FE-0DA943425604}"/>
              </a:ext>
            </a:extLst>
          </p:cNvPr>
          <p:cNvSpPr>
            <a:spLocks noGrp="1"/>
          </p:cNvSpPr>
          <p:nvPr>
            <p:ph type="title"/>
          </p:nvPr>
        </p:nvSpPr>
        <p:spPr>
          <a:xfrm>
            <a:off x="103909" y="182519"/>
            <a:ext cx="11258190" cy="623239"/>
          </a:xfrm>
        </p:spPr>
        <p:txBody>
          <a:bodyPr>
            <a:normAutofit fontScale="90000"/>
          </a:bodyPr>
          <a:lstStyle/>
          <a:p>
            <a:r>
              <a:rPr lang="en-US" dirty="0"/>
              <a:t>Stimulus-Driven Task Generalization: Accuracy </a:t>
            </a:r>
          </a:p>
        </p:txBody>
      </p:sp>
      <p:sp>
        <p:nvSpPr>
          <p:cNvPr id="10" name="Rectangle 9">
            <a:extLst>
              <a:ext uri="{FF2B5EF4-FFF2-40B4-BE49-F238E27FC236}">
                <a16:creationId xmlns:a16="http://schemas.microsoft.com/office/drawing/2014/main" id="{0E8F5536-A78E-3842-988B-1DB693F3E1A3}"/>
              </a:ext>
            </a:extLst>
          </p:cNvPr>
          <p:cNvSpPr/>
          <p:nvPr/>
        </p:nvSpPr>
        <p:spPr>
          <a:xfrm>
            <a:off x="7718433" y="1743358"/>
            <a:ext cx="362139" cy="353085"/>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D4C513A-6351-9344-829D-891733DDBEAB}"/>
              </a:ext>
            </a:extLst>
          </p:cNvPr>
          <p:cNvPicPr>
            <a:picLocks noChangeAspect="1"/>
          </p:cNvPicPr>
          <p:nvPr/>
        </p:nvPicPr>
        <p:blipFill>
          <a:blip r:embed="rId5"/>
          <a:stretch>
            <a:fillRect/>
          </a:stretch>
        </p:blipFill>
        <p:spPr>
          <a:xfrm>
            <a:off x="244928" y="2625483"/>
            <a:ext cx="3601587" cy="3601587"/>
          </a:xfrm>
          <a:prstGeom prst="rect">
            <a:avLst/>
          </a:prstGeom>
          <a:ln w="38100">
            <a:solidFill>
              <a:srgbClr val="00FF00"/>
            </a:solidFill>
          </a:ln>
        </p:spPr>
      </p:pic>
      <p:sp>
        <p:nvSpPr>
          <p:cNvPr id="3" name="TextBox 2">
            <a:extLst>
              <a:ext uri="{FF2B5EF4-FFF2-40B4-BE49-F238E27FC236}">
                <a16:creationId xmlns:a16="http://schemas.microsoft.com/office/drawing/2014/main" id="{8F086CE0-D649-4F23-20F8-26415BAE2EF7}"/>
              </a:ext>
            </a:extLst>
          </p:cNvPr>
          <p:cNvSpPr txBox="1"/>
          <p:nvPr/>
        </p:nvSpPr>
        <p:spPr>
          <a:xfrm>
            <a:off x="332233" y="1346288"/>
            <a:ext cx="3426976" cy="738664"/>
          </a:xfrm>
          <a:prstGeom prst="rect">
            <a:avLst/>
          </a:prstGeom>
          <a:noFill/>
        </p:spPr>
        <p:txBody>
          <a:bodyPr wrap="square" rtlCol="0">
            <a:spAutoFit/>
          </a:bodyPr>
          <a:lstStyle/>
          <a:p>
            <a:r>
              <a:rPr lang="en-US" sz="1400" dirty="0"/>
              <a:t>Percent correct from verbal estimates is significantly correlated with percent correct from discrimination at each duration. </a:t>
            </a:r>
          </a:p>
        </p:txBody>
      </p:sp>
      <p:sp>
        <p:nvSpPr>
          <p:cNvPr id="8" name="Rectangle 7">
            <a:extLst>
              <a:ext uri="{FF2B5EF4-FFF2-40B4-BE49-F238E27FC236}">
                <a16:creationId xmlns:a16="http://schemas.microsoft.com/office/drawing/2014/main" id="{FCB19FFA-47CE-3CEB-9617-D525A0363F19}"/>
              </a:ext>
            </a:extLst>
          </p:cNvPr>
          <p:cNvSpPr/>
          <p:nvPr/>
        </p:nvSpPr>
        <p:spPr>
          <a:xfrm>
            <a:off x="6972710" y="1026179"/>
            <a:ext cx="1130531" cy="111523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29A6B6D1-D572-2391-7E6A-E9F7EA5AB670}"/>
              </a:ext>
            </a:extLst>
          </p:cNvPr>
          <p:cNvGrpSpPr/>
          <p:nvPr/>
        </p:nvGrpSpPr>
        <p:grpSpPr>
          <a:xfrm>
            <a:off x="10451810" y="2625483"/>
            <a:ext cx="1149370" cy="307777"/>
            <a:chOff x="8932677" y="2857571"/>
            <a:chExt cx="1149370" cy="307777"/>
          </a:xfrm>
        </p:grpSpPr>
        <p:sp>
          <p:nvSpPr>
            <p:cNvPr id="17" name="TextBox 16">
              <a:extLst>
                <a:ext uri="{FF2B5EF4-FFF2-40B4-BE49-F238E27FC236}">
                  <a16:creationId xmlns:a16="http://schemas.microsoft.com/office/drawing/2014/main" id="{03154F5D-AFAA-0A99-69F0-EF3DCD14FB3D}"/>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18" name="Straight Connector 17">
              <a:extLst>
                <a:ext uri="{FF2B5EF4-FFF2-40B4-BE49-F238E27FC236}">
                  <a16:creationId xmlns:a16="http://schemas.microsoft.com/office/drawing/2014/main" id="{4B61634A-B374-9F42-6011-3AEFE08DAD39}"/>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ED4F1FE-95D9-7113-9947-820376B30D7E}"/>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20" name="Group 19">
            <a:extLst>
              <a:ext uri="{FF2B5EF4-FFF2-40B4-BE49-F238E27FC236}">
                <a16:creationId xmlns:a16="http://schemas.microsoft.com/office/drawing/2014/main" id="{2EE2D115-8281-5F87-DF3E-AB5D9A65E9B1}"/>
              </a:ext>
            </a:extLst>
          </p:cNvPr>
          <p:cNvGrpSpPr/>
          <p:nvPr/>
        </p:nvGrpSpPr>
        <p:grpSpPr>
          <a:xfrm>
            <a:off x="10451810" y="3392512"/>
            <a:ext cx="1204551" cy="307777"/>
            <a:chOff x="8932677" y="2857571"/>
            <a:chExt cx="1204551" cy="307777"/>
          </a:xfrm>
        </p:grpSpPr>
        <p:sp>
          <p:nvSpPr>
            <p:cNvPr id="21" name="TextBox 20">
              <a:extLst>
                <a:ext uri="{FF2B5EF4-FFF2-40B4-BE49-F238E27FC236}">
                  <a16:creationId xmlns:a16="http://schemas.microsoft.com/office/drawing/2014/main" id="{BEBE27FD-7BF6-A6C2-E861-E15032C277A8}"/>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22" name="Straight Connector 21">
              <a:extLst>
                <a:ext uri="{FF2B5EF4-FFF2-40B4-BE49-F238E27FC236}">
                  <a16:creationId xmlns:a16="http://schemas.microsoft.com/office/drawing/2014/main" id="{57933D5E-8709-A408-6E97-A77C846BC06B}"/>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44ACC87-AFB0-CD12-6878-6B13AA427F3A}"/>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spTree>
    <p:extLst>
      <p:ext uri="{BB962C8B-B14F-4D97-AF65-F5344CB8AC3E}">
        <p14:creationId xmlns:p14="http://schemas.microsoft.com/office/powerpoint/2010/main" val="28295180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0292019-B7D1-9642-857B-5427629324D0}"/>
              </a:ext>
            </a:extLst>
          </p:cNvPr>
          <p:cNvGrpSpPr/>
          <p:nvPr/>
        </p:nvGrpSpPr>
        <p:grpSpPr>
          <a:xfrm>
            <a:off x="2577871" y="805758"/>
            <a:ext cx="7036257" cy="5979814"/>
            <a:chOff x="3723003" y="182519"/>
            <a:chExt cx="7355772" cy="6492962"/>
          </a:xfrm>
        </p:grpSpPr>
        <p:pic>
          <p:nvPicPr>
            <p:cNvPr id="5" name="Picture 4">
              <a:extLst>
                <a:ext uri="{FF2B5EF4-FFF2-40B4-BE49-F238E27FC236}">
                  <a16:creationId xmlns:a16="http://schemas.microsoft.com/office/drawing/2014/main" id="{8C82756B-C799-3843-9057-4B85FD6A2148}"/>
                </a:ext>
              </a:extLst>
            </p:cNvPr>
            <p:cNvPicPr>
              <a:picLocks noChangeAspect="1"/>
            </p:cNvPicPr>
            <p:nvPr/>
          </p:nvPicPr>
          <p:blipFill>
            <a:blip r:embed="rId3"/>
            <a:stretch>
              <a:fillRect/>
            </a:stretch>
          </p:blipFill>
          <p:spPr>
            <a:xfrm>
              <a:off x="3723003" y="182519"/>
              <a:ext cx="6873112" cy="6492962"/>
            </a:xfrm>
            <a:prstGeom prst="rect">
              <a:avLst/>
            </a:prstGeom>
          </p:spPr>
        </p:pic>
        <p:pic>
          <p:nvPicPr>
            <p:cNvPr id="6" name="Picture 5">
              <a:extLst>
                <a:ext uri="{FF2B5EF4-FFF2-40B4-BE49-F238E27FC236}">
                  <a16:creationId xmlns:a16="http://schemas.microsoft.com/office/drawing/2014/main" id="{994BA3E5-C4EE-624D-A560-BD70CDF4BFED}"/>
                </a:ext>
              </a:extLst>
            </p:cNvPr>
            <p:cNvPicPr>
              <a:picLocks noChangeAspect="1"/>
            </p:cNvPicPr>
            <p:nvPr/>
          </p:nvPicPr>
          <p:blipFill>
            <a:blip r:embed="rId4"/>
            <a:stretch>
              <a:fillRect/>
            </a:stretch>
          </p:blipFill>
          <p:spPr>
            <a:xfrm>
              <a:off x="10423134" y="389302"/>
              <a:ext cx="655641" cy="4771173"/>
            </a:xfrm>
            <a:prstGeom prst="rect">
              <a:avLst/>
            </a:prstGeom>
          </p:spPr>
        </p:pic>
      </p:grpSp>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103909" y="182519"/>
            <a:ext cx="11258190" cy="623239"/>
          </a:xfrm>
        </p:spPr>
        <p:txBody>
          <a:bodyPr>
            <a:normAutofit fontScale="90000"/>
          </a:bodyPr>
          <a:lstStyle/>
          <a:p>
            <a:r>
              <a:rPr lang="en-US" dirty="0"/>
              <a:t>Stimulus-Driven Task Generalization </a:t>
            </a:r>
          </a:p>
        </p:txBody>
      </p:sp>
      <p:sp>
        <p:nvSpPr>
          <p:cNvPr id="8" name="Rectangle 7">
            <a:extLst>
              <a:ext uri="{FF2B5EF4-FFF2-40B4-BE49-F238E27FC236}">
                <a16:creationId xmlns:a16="http://schemas.microsoft.com/office/drawing/2014/main" id="{235E6EEC-CE5C-B042-AE65-7BC6A092EC84}"/>
              </a:ext>
            </a:extLst>
          </p:cNvPr>
          <p:cNvSpPr/>
          <p:nvPr/>
        </p:nvSpPr>
        <p:spPr>
          <a:xfrm>
            <a:off x="6644393" y="2081249"/>
            <a:ext cx="1130531" cy="111523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3EB42A5-CAFF-1644-A892-F9317F799ED8}"/>
              </a:ext>
            </a:extLst>
          </p:cNvPr>
          <p:cNvSpPr txBox="1"/>
          <p:nvPr/>
        </p:nvSpPr>
        <p:spPr>
          <a:xfrm>
            <a:off x="9468195" y="1127142"/>
            <a:ext cx="2723803" cy="954107"/>
          </a:xfrm>
          <a:prstGeom prst="rect">
            <a:avLst/>
          </a:prstGeom>
          <a:noFill/>
        </p:spPr>
        <p:txBody>
          <a:bodyPr wrap="square" rtlCol="0">
            <a:spAutoFit/>
          </a:bodyPr>
          <a:lstStyle/>
          <a:p>
            <a:r>
              <a:rPr lang="en-US" sz="1400" dirty="0"/>
              <a:t>At 250 ms (and above) response time from discrimination can significantly predict accuracy in verbal judgment. </a:t>
            </a:r>
          </a:p>
        </p:txBody>
      </p:sp>
      <p:grpSp>
        <p:nvGrpSpPr>
          <p:cNvPr id="2" name="Group 1">
            <a:extLst>
              <a:ext uri="{FF2B5EF4-FFF2-40B4-BE49-F238E27FC236}">
                <a16:creationId xmlns:a16="http://schemas.microsoft.com/office/drawing/2014/main" id="{05760B62-6C48-B9DE-BE8E-2A21B9871054}"/>
              </a:ext>
            </a:extLst>
          </p:cNvPr>
          <p:cNvGrpSpPr/>
          <p:nvPr/>
        </p:nvGrpSpPr>
        <p:grpSpPr>
          <a:xfrm>
            <a:off x="9039443" y="2642090"/>
            <a:ext cx="1149370" cy="307777"/>
            <a:chOff x="8932677" y="2857571"/>
            <a:chExt cx="1149370" cy="307777"/>
          </a:xfrm>
        </p:grpSpPr>
        <p:sp>
          <p:nvSpPr>
            <p:cNvPr id="3" name="TextBox 2">
              <a:extLst>
                <a:ext uri="{FF2B5EF4-FFF2-40B4-BE49-F238E27FC236}">
                  <a16:creationId xmlns:a16="http://schemas.microsoft.com/office/drawing/2014/main" id="{1CBA700D-40DE-32C6-15EC-7EF0882DD0A2}"/>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10" name="Straight Connector 9">
              <a:extLst>
                <a:ext uri="{FF2B5EF4-FFF2-40B4-BE49-F238E27FC236}">
                  <a16:creationId xmlns:a16="http://schemas.microsoft.com/office/drawing/2014/main" id="{8D23625C-B84A-B67B-C4F1-1BE562F5DDF2}"/>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1ACDA77-F590-097D-41D3-FF2A0CC8E423}"/>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12" name="Group 11">
            <a:extLst>
              <a:ext uri="{FF2B5EF4-FFF2-40B4-BE49-F238E27FC236}">
                <a16:creationId xmlns:a16="http://schemas.microsoft.com/office/drawing/2014/main" id="{1E51E4FE-3A21-5146-E3AD-BF3E1D752E83}"/>
              </a:ext>
            </a:extLst>
          </p:cNvPr>
          <p:cNvGrpSpPr/>
          <p:nvPr/>
        </p:nvGrpSpPr>
        <p:grpSpPr>
          <a:xfrm>
            <a:off x="9039443" y="3409119"/>
            <a:ext cx="1204551" cy="307777"/>
            <a:chOff x="8932677" y="2857571"/>
            <a:chExt cx="1204551" cy="307777"/>
          </a:xfrm>
        </p:grpSpPr>
        <p:sp>
          <p:nvSpPr>
            <p:cNvPr id="13" name="TextBox 12">
              <a:extLst>
                <a:ext uri="{FF2B5EF4-FFF2-40B4-BE49-F238E27FC236}">
                  <a16:creationId xmlns:a16="http://schemas.microsoft.com/office/drawing/2014/main" id="{BCDA570B-48DD-8334-607F-B278F64FB5DE}"/>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14" name="Straight Connector 13">
              <a:extLst>
                <a:ext uri="{FF2B5EF4-FFF2-40B4-BE49-F238E27FC236}">
                  <a16:creationId xmlns:a16="http://schemas.microsoft.com/office/drawing/2014/main" id="{B6E8AC53-7A34-7794-BFCB-2E489120E332}"/>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BCD91CC-B82A-502A-3A6E-6B085CFDEC5E}"/>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spTree>
    <p:extLst>
      <p:ext uri="{BB962C8B-B14F-4D97-AF65-F5344CB8AC3E}">
        <p14:creationId xmlns:p14="http://schemas.microsoft.com/office/powerpoint/2010/main" val="4019639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37662"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Texture Gradient</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9" name="Trapezoid 8">
            <a:extLst>
              <a:ext uri="{FF2B5EF4-FFF2-40B4-BE49-F238E27FC236}">
                <a16:creationId xmlns:a16="http://schemas.microsoft.com/office/drawing/2014/main" id="{BA8C7E3F-610D-6042-81E0-6A79366BBA25}"/>
              </a:ext>
            </a:extLst>
          </p:cNvPr>
          <p:cNvSpPr/>
          <p:nvPr/>
        </p:nvSpPr>
        <p:spPr>
          <a:xfrm>
            <a:off x="8645105" y="4800600"/>
            <a:ext cx="2471738" cy="2057400"/>
          </a:xfrm>
          <a:prstGeom prst="trapezoid">
            <a:avLst>
              <a:gd name="adj" fmla="val 35281"/>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1111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202717"/>
            <a:ext cx="9091246" cy="1974246"/>
          </a:xfrm>
        </p:spPr>
        <p:txBody>
          <a:bodyPr>
            <a:normAutofit fontScale="92500"/>
          </a:bodyPr>
          <a:lstStyle/>
          <a:p>
            <a:pPr marL="0" indent="0">
              <a:buNone/>
            </a:pPr>
            <a:r>
              <a:rPr lang="en-US" dirty="0"/>
              <a:t>Questions: </a:t>
            </a:r>
          </a:p>
          <a:p>
            <a:pPr marL="514350" indent="-514350">
              <a:buAutoNum type="arabicPeriod"/>
            </a:pPr>
            <a:r>
              <a:rPr lang="en-US" dirty="0"/>
              <a:t>In what way do individual depth cues influence sensitivity?</a:t>
            </a:r>
          </a:p>
          <a:p>
            <a:pPr marL="514350" indent="-514350">
              <a:buAutoNum type="arabicPeriod"/>
            </a:pPr>
            <a:r>
              <a:rPr lang="en-US" dirty="0"/>
              <a:t>How does the utility of relative depth cues change as viewing duration increases?</a:t>
            </a:r>
          </a:p>
          <a:p>
            <a:pPr marL="0" indent="0">
              <a:buNone/>
            </a:pPr>
            <a:endParaRPr lang="en-US" dirty="0"/>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2031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811E247B-CC75-1844-8076-4AD167BFF4BC}"/>
              </a:ext>
            </a:extLst>
          </p:cNvPr>
          <p:cNvSpPr/>
          <p:nvPr/>
        </p:nvSpPr>
        <p:spPr>
          <a:xfrm>
            <a:off x="214744" y="914870"/>
            <a:ext cx="4345845" cy="568311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BFB8A42-40FB-5441-BBD0-D6E73C477B5A}"/>
              </a:ext>
            </a:extLst>
          </p:cNvPr>
          <p:cNvPicPr>
            <a:picLocks noChangeAspect="1"/>
          </p:cNvPicPr>
          <p:nvPr/>
        </p:nvPicPr>
        <p:blipFill>
          <a:blip r:embed="rId3"/>
          <a:stretch>
            <a:fillRect/>
          </a:stretch>
        </p:blipFill>
        <p:spPr>
          <a:xfrm>
            <a:off x="973298" y="4906088"/>
            <a:ext cx="1655263" cy="812852"/>
          </a:xfrm>
          <a:prstGeom prst="rect">
            <a:avLst/>
          </a:prstGeom>
        </p:spPr>
      </p:pic>
      <p:sp>
        <p:nvSpPr>
          <p:cNvPr id="5" name="TextBox 4">
            <a:extLst>
              <a:ext uri="{FF2B5EF4-FFF2-40B4-BE49-F238E27FC236}">
                <a16:creationId xmlns:a16="http://schemas.microsoft.com/office/drawing/2014/main" id="{7C0197DB-AF68-8A40-8C0B-8468D0F12EBD}"/>
              </a:ext>
            </a:extLst>
          </p:cNvPr>
          <p:cNvSpPr txBox="1"/>
          <p:nvPr/>
        </p:nvSpPr>
        <p:spPr>
          <a:xfrm>
            <a:off x="-404686" y="189120"/>
            <a:ext cx="5602778" cy="584775"/>
          </a:xfrm>
          <a:prstGeom prst="rect">
            <a:avLst/>
          </a:prstGeom>
          <a:noFill/>
        </p:spPr>
        <p:txBody>
          <a:bodyPr wrap="square" rtlCol="0">
            <a:spAutoFit/>
          </a:bodyPr>
          <a:lstStyle/>
          <a:p>
            <a:pPr algn="ctr"/>
            <a:r>
              <a:rPr lang="en-US" sz="3200" dirty="0"/>
              <a:t>Relative Depth Cues</a:t>
            </a:r>
          </a:p>
        </p:txBody>
      </p:sp>
      <p:sp>
        <p:nvSpPr>
          <p:cNvPr id="6" name="TextBox 5">
            <a:extLst>
              <a:ext uri="{FF2B5EF4-FFF2-40B4-BE49-F238E27FC236}">
                <a16:creationId xmlns:a16="http://schemas.microsoft.com/office/drawing/2014/main" id="{A118C6FD-772C-B245-A576-DB875392A162}"/>
              </a:ext>
            </a:extLst>
          </p:cNvPr>
          <p:cNvSpPr txBox="1"/>
          <p:nvPr/>
        </p:nvSpPr>
        <p:spPr>
          <a:xfrm>
            <a:off x="430870" y="831746"/>
            <a:ext cx="4091292" cy="5414431"/>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7" name="Picture 6" descr="A close up of a logo&#10;&#10;Description automatically generated">
            <a:extLst>
              <a:ext uri="{FF2B5EF4-FFF2-40B4-BE49-F238E27FC236}">
                <a16:creationId xmlns:a16="http://schemas.microsoft.com/office/drawing/2014/main" id="{C46E943D-168F-0745-9D60-D971534DBDC3}"/>
              </a:ext>
            </a:extLst>
          </p:cNvPr>
          <p:cNvPicPr>
            <a:picLocks noChangeAspect="1"/>
          </p:cNvPicPr>
          <p:nvPr/>
        </p:nvPicPr>
        <p:blipFill rotWithShape="1">
          <a:blip r:embed="rId4"/>
          <a:srcRect b="59011"/>
          <a:stretch/>
        </p:blipFill>
        <p:spPr>
          <a:xfrm>
            <a:off x="991694" y="1544867"/>
            <a:ext cx="1636867" cy="852078"/>
          </a:xfrm>
          <a:prstGeom prst="rect">
            <a:avLst/>
          </a:prstGeom>
        </p:spPr>
      </p:pic>
      <p:pic>
        <p:nvPicPr>
          <p:cNvPr id="8" name="Picture 7" descr="A close up of a map&#10;&#10;Description automatically generated">
            <a:extLst>
              <a:ext uri="{FF2B5EF4-FFF2-40B4-BE49-F238E27FC236}">
                <a16:creationId xmlns:a16="http://schemas.microsoft.com/office/drawing/2014/main" id="{CF2BFB77-76DA-D441-ADDF-372D46F045F1}"/>
              </a:ext>
            </a:extLst>
          </p:cNvPr>
          <p:cNvPicPr>
            <a:picLocks noChangeAspect="1"/>
          </p:cNvPicPr>
          <p:nvPr/>
        </p:nvPicPr>
        <p:blipFill rotWithShape="1">
          <a:blip r:embed="rId5"/>
          <a:srcRect b="72241"/>
          <a:stretch/>
        </p:blipFill>
        <p:spPr>
          <a:xfrm>
            <a:off x="991694" y="2948798"/>
            <a:ext cx="2377300" cy="695654"/>
          </a:xfrm>
          <a:prstGeom prst="rect">
            <a:avLst/>
          </a:prstGeom>
        </p:spPr>
      </p:pic>
      <p:pic>
        <p:nvPicPr>
          <p:cNvPr id="9" name="Content Placeholder 19" descr="A black couch in a room&#10;&#10;Description automatically generated with medium confidence">
            <a:extLst>
              <a:ext uri="{FF2B5EF4-FFF2-40B4-BE49-F238E27FC236}">
                <a16:creationId xmlns:a16="http://schemas.microsoft.com/office/drawing/2014/main" id="{2805012B-A0FB-3E4A-B3EC-9D5FCACC9802}"/>
              </a:ext>
            </a:extLst>
          </p:cNvPr>
          <p:cNvPicPr>
            <a:picLocks noGrp="1" noChangeAspect="1"/>
          </p:cNvPicPr>
          <p:nvPr>
            <p:ph idx="1"/>
          </p:nvPr>
        </p:nvPicPr>
        <p:blipFill>
          <a:blip r:embed="rId6"/>
          <a:stretch>
            <a:fillRect/>
          </a:stretch>
        </p:blipFill>
        <p:spPr>
          <a:xfrm>
            <a:off x="6688997" y="458610"/>
            <a:ext cx="4091292" cy="2970390"/>
          </a:xfrm>
        </p:spPr>
      </p:pic>
      <p:pic>
        <p:nvPicPr>
          <p:cNvPr id="10" name="Content Placeholder 5" descr="A picture containing indoor, floor, wall, window&#10;&#10;Description automatically generated">
            <a:extLst>
              <a:ext uri="{FF2B5EF4-FFF2-40B4-BE49-F238E27FC236}">
                <a16:creationId xmlns:a16="http://schemas.microsoft.com/office/drawing/2014/main" id="{869254BD-B778-194D-B205-B797A0D3DEA6}"/>
              </a:ext>
            </a:extLst>
          </p:cNvPr>
          <p:cNvPicPr>
            <a:picLocks noChangeAspect="1"/>
          </p:cNvPicPr>
          <p:nvPr/>
        </p:nvPicPr>
        <p:blipFill>
          <a:blip r:embed="rId7"/>
          <a:stretch>
            <a:fillRect/>
          </a:stretch>
        </p:blipFill>
        <p:spPr>
          <a:xfrm>
            <a:off x="6688997" y="3680416"/>
            <a:ext cx="4091292" cy="2970390"/>
          </a:xfrm>
          <a:prstGeom prst="rect">
            <a:avLst/>
          </a:prstGeom>
        </p:spPr>
      </p:pic>
      <p:cxnSp>
        <p:nvCxnSpPr>
          <p:cNvPr id="17" name="Straight Arrow Connector 16">
            <a:extLst>
              <a:ext uri="{FF2B5EF4-FFF2-40B4-BE49-F238E27FC236}">
                <a16:creationId xmlns:a16="http://schemas.microsoft.com/office/drawing/2014/main" id="{E147900E-CA5B-D142-89A0-53863BA74FB2}"/>
              </a:ext>
            </a:extLst>
          </p:cNvPr>
          <p:cNvCxnSpPr>
            <a:cxnSpLocks/>
          </p:cNvCxnSpPr>
          <p:nvPr/>
        </p:nvCxnSpPr>
        <p:spPr>
          <a:xfrm>
            <a:off x="3435494" y="1337196"/>
            <a:ext cx="3059084" cy="86331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C0570B-131F-FC45-BC9C-72B9DB70AA26}"/>
              </a:ext>
            </a:extLst>
          </p:cNvPr>
          <p:cNvCxnSpPr>
            <a:cxnSpLocks/>
          </p:cNvCxnSpPr>
          <p:nvPr/>
        </p:nvCxnSpPr>
        <p:spPr>
          <a:xfrm>
            <a:off x="2476516" y="4046540"/>
            <a:ext cx="4082122" cy="100876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21060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38" name="Picture 37" descr="A picture containing text, floor, indoor, chair&#10;&#10;Description automatically generated">
            <a:extLst>
              <a:ext uri="{FF2B5EF4-FFF2-40B4-BE49-F238E27FC236}">
                <a16:creationId xmlns:a16="http://schemas.microsoft.com/office/drawing/2014/main" id="{927B3931-9B04-7D4C-B9C4-BD2DF16DCF66}"/>
              </a:ext>
            </a:extLst>
          </p:cNvPr>
          <p:cNvPicPr>
            <a:picLocks noChangeAspect="1"/>
          </p:cNvPicPr>
          <p:nvPr/>
        </p:nvPicPr>
        <p:blipFill>
          <a:blip r:embed="rId4"/>
          <a:stretch>
            <a:fillRect/>
          </a:stretch>
        </p:blipFill>
        <p:spPr>
          <a:xfrm>
            <a:off x="6383109" y="1829359"/>
            <a:ext cx="5256437" cy="3816317"/>
          </a:xfrm>
          <a:prstGeom prst="rect">
            <a:avLst/>
          </a:prstGeom>
        </p:spPr>
      </p:pic>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5"/>
          <a:stretch>
            <a:fillRect/>
          </a:stretch>
        </p:blipFill>
        <p:spPr>
          <a:xfrm>
            <a:off x="504370" y="1829360"/>
            <a:ext cx="5256438" cy="3816318"/>
          </a:xfrm>
          <a:prstGeom prst="rect">
            <a:avLst/>
          </a:prstGeom>
        </p:spPr>
      </p:pic>
      <p:pic>
        <p:nvPicPr>
          <p:cNvPr id="12" name="Picture 11" descr="A picture containing indoor, floor, keyboard, lined&#10;&#10;Description automatically generated">
            <a:extLst>
              <a:ext uri="{FF2B5EF4-FFF2-40B4-BE49-F238E27FC236}">
                <a16:creationId xmlns:a16="http://schemas.microsoft.com/office/drawing/2014/main" id="{D6F67936-AB14-094D-BF1A-89443A3DB0A8}"/>
              </a:ext>
            </a:extLst>
          </p:cNvPr>
          <p:cNvPicPr>
            <a:picLocks noChangeAspect="1"/>
          </p:cNvPicPr>
          <p:nvPr/>
        </p:nvPicPr>
        <p:blipFill>
          <a:blip r:embed="rId6"/>
          <a:stretch>
            <a:fillRect/>
          </a:stretch>
        </p:blipFill>
        <p:spPr>
          <a:xfrm>
            <a:off x="505730" y="1829360"/>
            <a:ext cx="5256439" cy="3816319"/>
          </a:xfrm>
          <a:prstGeom prst="rect">
            <a:avLst/>
          </a:prstGeom>
        </p:spPr>
      </p:pic>
    </p:spTree>
    <p:extLst>
      <p:ext uri="{BB962C8B-B14F-4D97-AF65-F5344CB8AC3E}">
        <p14:creationId xmlns:p14="http://schemas.microsoft.com/office/powerpoint/2010/main" val="23152333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4"/>
          <a:stretch>
            <a:fillRect/>
          </a:stretch>
        </p:blipFill>
        <p:spPr>
          <a:xfrm>
            <a:off x="504370" y="1829360"/>
            <a:ext cx="5256438" cy="3816318"/>
          </a:xfrm>
          <a:prstGeom prst="rect">
            <a:avLst/>
          </a:prstGeom>
        </p:spPr>
      </p:pic>
      <p:sp>
        <p:nvSpPr>
          <p:cNvPr id="3" name="TextBox 2">
            <a:extLst>
              <a:ext uri="{FF2B5EF4-FFF2-40B4-BE49-F238E27FC236}">
                <a16:creationId xmlns:a16="http://schemas.microsoft.com/office/drawing/2014/main" id="{87AEEFB3-009B-9C44-A482-B97DC503946A}"/>
              </a:ext>
            </a:extLst>
          </p:cNvPr>
          <p:cNvSpPr txBox="1"/>
          <p:nvPr/>
        </p:nvSpPr>
        <p:spPr>
          <a:xfrm>
            <a:off x="504370" y="6066971"/>
            <a:ext cx="11135176" cy="461665"/>
          </a:xfrm>
          <a:prstGeom prst="rect">
            <a:avLst/>
          </a:prstGeom>
          <a:noFill/>
        </p:spPr>
        <p:txBody>
          <a:bodyPr wrap="square" rtlCol="0">
            <a:spAutoFit/>
          </a:bodyPr>
          <a:lstStyle/>
          <a:p>
            <a:r>
              <a:rPr lang="en-US" sz="2400" dirty="0"/>
              <a:t>Depth Cue Coding: Relative Size, Visible Ground Plane, Clutter, Familiar Size </a:t>
            </a:r>
          </a:p>
        </p:txBody>
      </p:sp>
    </p:spTree>
    <p:extLst>
      <p:ext uri="{BB962C8B-B14F-4D97-AF65-F5344CB8AC3E}">
        <p14:creationId xmlns:p14="http://schemas.microsoft.com/office/powerpoint/2010/main" val="10324496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7CB70F62-A5B7-3342-B80C-349341C9A35E}"/>
              </a:ext>
            </a:extLst>
          </p:cNvPr>
          <p:cNvSpPr/>
          <p:nvPr/>
        </p:nvSpPr>
        <p:spPr>
          <a:xfrm>
            <a:off x="7455877" y="1690688"/>
            <a:ext cx="4615230" cy="493871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a:xfrm>
            <a:off x="198558" y="221888"/>
            <a:ext cx="10515600" cy="909725"/>
          </a:xfrm>
        </p:spPr>
        <p:txBody>
          <a:bodyPr/>
          <a:lstStyle/>
          <a:p>
            <a:r>
              <a:rPr lang="en-US" dirty="0"/>
              <a:t>Calculating Real World Object Dimensions </a:t>
            </a:r>
          </a:p>
        </p:txBody>
      </p:sp>
      <p:pic>
        <p:nvPicPr>
          <p:cNvPr id="4" name="Picture 3">
            <a:extLst>
              <a:ext uri="{FF2B5EF4-FFF2-40B4-BE49-F238E27FC236}">
                <a16:creationId xmlns:a16="http://schemas.microsoft.com/office/drawing/2014/main" id="{EDB1AF91-054D-0645-B37E-FA1D8C4B649E}"/>
              </a:ext>
            </a:extLst>
          </p:cNvPr>
          <p:cNvPicPr>
            <a:picLocks noChangeAspect="1"/>
          </p:cNvPicPr>
          <p:nvPr/>
        </p:nvPicPr>
        <p:blipFill>
          <a:blip r:embed="rId3"/>
          <a:stretch>
            <a:fillRect/>
          </a:stretch>
        </p:blipFill>
        <p:spPr>
          <a:xfrm>
            <a:off x="231652" y="1625118"/>
            <a:ext cx="6725951" cy="4371242"/>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C0765083-2DDF-7F41-863D-6FFC7A6F947C}"/>
              </a:ext>
            </a:extLst>
          </p:cNvPr>
          <p:cNvPicPr>
            <a:picLocks noChangeAspect="1"/>
          </p:cNvPicPr>
          <p:nvPr/>
        </p:nvPicPr>
        <p:blipFill>
          <a:blip r:embed="rId4"/>
          <a:stretch>
            <a:fillRect/>
          </a:stretch>
        </p:blipFill>
        <p:spPr>
          <a:xfrm>
            <a:off x="7629648" y="2808837"/>
            <a:ext cx="4330700" cy="1308100"/>
          </a:xfrm>
          <a:prstGeom prst="rect">
            <a:avLst/>
          </a:prstGeom>
        </p:spPr>
      </p:pic>
      <p:pic>
        <p:nvPicPr>
          <p:cNvPr id="8" name="Picture 7" descr="Table&#10;&#10;Description automatically generated with low confidence">
            <a:extLst>
              <a:ext uri="{FF2B5EF4-FFF2-40B4-BE49-F238E27FC236}">
                <a16:creationId xmlns:a16="http://schemas.microsoft.com/office/drawing/2014/main" id="{9AEDA94C-5B83-6348-9957-64C2E1DF9867}"/>
              </a:ext>
            </a:extLst>
          </p:cNvPr>
          <p:cNvPicPr>
            <a:picLocks noChangeAspect="1"/>
          </p:cNvPicPr>
          <p:nvPr/>
        </p:nvPicPr>
        <p:blipFill>
          <a:blip r:embed="rId5"/>
          <a:stretch>
            <a:fillRect/>
          </a:stretch>
        </p:blipFill>
        <p:spPr>
          <a:xfrm>
            <a:off x="7658588" y="4576762"/>
            <a:ext cx="4229100" cy="1206500"/>
          </a:xfrm>
          <a:prstGeom prst="rect">
            <a:avLst/>
          </a:prstGeom>
        </p:spPr>
      </p:pic>
      <p:sp>
        <p:nvSpPr>
          <p:cNvPr id="3" name="TextBox 2">
            <a:extLst>
              <a:ext uri="{FF2B5EF4-FFF2-40B4-BE49-F238E27FC236}">
                <a16:creationId xmlns:a16="http://schemas.microsoft.com/office/drawing/2014/main" id="{7E811C42-0670-B44E-9BFE-4C5EE4D77B5A}"/>
              </a:ext>
            </a:extLst>
          </p:cNvPr>
          <p:cNvSpPr txBox="1"/>
          <p:nvPr/>
        </p:nvSpPr>
        <p:spPr>
          <a:xfrm>
            <a:off x="7658588" y="2064047"/>
            <a:ext cx="4209807" cy="461665"/>
          </a:xfrm>
          <a:prstGeom prst="rect">
            <a:avLst/>
          </a:prstGeom>
          <a:noFill/>
        </p:spPr>
        <p:txBody>
          <a:bodyPr wrap="none" rtlCol="0">
            <a:spAutoFit/>
          </a:bodyPr>
          <a:lstStyle/>
          <a:p>
            <a:r>
              <a:rPr lang="en-US" sz="2400" dirty="0">
                <a:latin typeface="Georgia" panose="02040502050405020303" pitchFamily="18" charset="0"/>
              </a:rPr>
              <a:t>Dynamic Resolution Matrices</a:t>
            </a:r>
          </a:p>
        </p:txBody>
      </p:sp>
      <p:sp>
        <p:nvSpPr>
          <p:cNvPr id="7" name="TextBox 6">
            <a:extLst>
              <a:ext uri="{FF2B5EF4-FFF2-40B4-BE49-F238E27FC236}">
                <a16:creationId xmlns:a16="http://schemas.microsoft.com/office/drawing/2014/main" id="{C8A0E115-9577-DC4D-B097-313332D5934B}"/>
              </a:ext>
            </a:extLst>
          </p:cNvPr>
          <p:cNvSpPr txBox="1"/>
          <p:nvPr/>
        </p:nvSpPr>
        <p:spPr>
          <a:xfrm>
            <a:off x="198558" y="6242155"/>
            <a:ext cx="6565099" cy="523220"/>
          </a:xfrm>
          <a:prstGeom prst="rect">
            <a:avLst/>
          </a:prstGeom>
          <a:noFill/>
        </p:spPr>
        <p:txBody>
          <a:bodyPr wrap="square" rtlCol="0">
            <a:spAutoFit/>
          </a:bodyPr>
          <a:lstStyle/>
          <a:p>
            <a:r>
              <a:rPr lang="en-US" sz="1400" i="1" dirty="0"/>
              <a:t>(PDF) Calculating real world object dimensions from Kinect RGB-D image using dynamic resolution</a:t>
            </a:r>
            <a:r>
              <a:rPr lang="en-US" sz="1400" dirty="0"/>
              <a:t>. </a:t>
            </a:r>
          </a:p>
        </p:txBody>
      </p:sp>
    </p:spTree>
    <p:extLst>
      <p:ext uri="{BB962C8B-B14F-4D97-AF65-F5344CB8AC3E}">
        <p14:creationId xmlns:p14="http://schemas.microsoft.com/office/powerpoint/2010/main" val="33424464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pic>
        <p:nvPicPr>
          <p:cNvPr id="12" name="Picture 11">
            <a:extLst>
              <a:ext uri="{FF2B5EF4-FFF2-40B4-BE49-F238E27FC236}">
                <a16:creationId xmlns:a16="http://schemas.microsoft.com/office/drawing/2014/main" id="{7EFE4B51-48D6-BA7D-7D5D-9150A224DB54}"/>
              </a:ext>
            </a:extLst>
          </p:cNvPr>
          <p:cNvPicPr>
            <a:picLocks noChangeAspect="1"/>
          </p:cNvPicPr>
          <p:nvPr/>
        </p:nvPicPr>
        <p:blipFill>
          <a:blip r:embed="rId3"/>
          <a:stretch>
            <a:fillRect/>
          </a:stretch>
        </p:blipFill>
        <p:spPr>
          <a:xfrm>
            <a:off x="223760" y="2816574"/>
            <a:ext cx="4191000" cy="2209800"/>
          </a:xfrm>
          <a:prstGeom prst="rect">
            <a:avLst/>
          </a:prstGeom>
        </p:spPr>
      </p:pic>
      <p:pic>
        <p:nvPicPr>
          <p:cNvPr id="13" name="Picture 12" descr="A picture containing indoor, green, tiled&#10;&#10;Description automatically generated">
            <a:extLst>
              <a:ext uri="{FF2B5EF4-FFF2-40B4-BE49-F238E27FC236}">
                <a16:creationId xmlns:a16="http://schemas.microsoft.com/office/drawing/2014/main" id="{B7D68960-68E2-59EB-A0D4-CEA114DB13AE}"/>
              </a:ext>
            </a:extLst>
          </p:cNvPr>
          <p:cNvPicPr>
            <a:picLocks noChangeAspect="1"/>
          </p:cNvPicPr>
          <p:nvPr/>
        </p:nvPicPr>
        <p:blipFill>
          <a:blip r:embed="rId4"/>
          <a:stretch>
            <a:fillRect/>
          </a:stretch>
        </p:blipFill>
        <p:spPr>
          <a:xfrm>
            <a:off x="4474506" y="1201690"/>
            <a:ext cx="7493734" cy="5439569"/>
          </a:xfrm>
          <a:prstGeom prst="rect">
            <a:avLst/>
          </a:prstGeom>
        </p:spPr>
      </p:pic>
    </p:spTree>
    <p:extLst>
      <p:ext uri="{BB962C8B-B14F-4D97-AF65-F5344CB8AC3E}">
        <p14:creationId xmlns:p14="http://schemas.microsoft.com/office/powerpoint/2010/main" val="222421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grpSp>
        <p:nvGrpSpPr>
          <p:cNvPr id="10" name="Group 9">
            <a:extLst>
              <a:ext uri="{FF2B5EF4-FFF2-40B4-BE49-F238E27FC236}">
                <a16:creationId xmlns:a16="http://schemas.microsoft.com/office/drawing/2014/main" id="{316955DC-A173-605E-5CC0-E23B0E97E7C8}"/>
              </a:ext>
            </a:extLst>
          </p:cNvPr>
          <p:cNvGrpSpPr/>
          <p:nvPr/>
        </p:nvGrpSpPr>
        <p:grpSpPr>
          <a:xfrm>
            <a:off x="4474506" y="1167024"/>
            <a:ext cx="7540668" cy="5474235"/>
            <a:chOff x="2325666" y="1167024"/>
            <a:chExt cx="7540668" cy="5474235"/>
          </a:xfrm>
        </p:grpSpPr>
        <p:pic>
          <p:nvPicPr>
            <p:cNvPr id="4" name="Picture 2">
              <a:extLst>
                <a:ext uri="{FF2B5EF4-FFF2-40B4-BE49-F238E27FC236}">
                  <a16:creationId xmlns:a16="http://schemas.microsoft.com/office/drawing/2014/main" id="{491BA728-CAC3-2148-A9C0-740032DC6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66" y="1167024"/>
              <a:ext cx="7540668" cy="54742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43E006-75C7-9748-9A57-1CA6A9656664}"/>
                </a:ext>
              </a:extLst>
            </p:cNvPr>
            <p:cNvSpPr txBox="1"/>
            <p:nvPr/>
          </p:nvSpPr>
          <p:spPr>
            <a:xfrm>
              <a:off x="6096000" y="1741118"/>
              <a:ext cx="1169096" cy="307777"/>
            </a:xfrm>
            <a:prstGeom prst="rect">
              <a:avLst/>
            </a:prstGeom>
            <a:noFill/>
          </p:spPr>
          <p:txBody>
            <a:bodyPr wrap="square" rtlCol="0">
              <a:spAutoFit/>
            </a:bodyPr>
            <a:lstStyle/>
            <a:p>
              <a:r>
                <a:rPr lang="en-US" sz="1400" dirty="0">
                  <a:latin typeface="Lucida Console" panose="020B0609040504020204" pitchFamily="49" charset="0"/>
                </a:rPr>
                <a:t>4.41 m</a:t>
              </a:r>
              <a:r>
                <a:rPr lang="en-US" sz="1400" baseline="30000" dirty="0">
                  <a:latin typeface="Lucida Console" panose="020B0609040504020204" pitchFamily="49" charset="0"/>
                </a:rPr>
                <a:t>2</a:t>
              </a:r>
            </a:p>
          </p:txBody>
        </p:sp>
        <p:sp>
          <p:nvSpPr>
            <p:cNvPr id="6" name="TextBox 5">
              <a:extLst>
                <a:ext uri="{FF2B5EF4-FFF2-40B4-BE49-F238E27FC236}">
                  <a16:creationId xmlns:a16="http://schemas.microsoft.com/office/drawing/2014/main" id="{3B9F362D-F8AD-9549-8ED3-06D378151C54}"/>
                </a:ext>
              </a:extLst>
            </p:cNvPr>
            <p:cNvSpPr txBox="1"/>
            <p:nvPr/>
          </p:nvSpPr>
          <p:spPr>
            <a:xfrm>
              <a:off x="6096000" y="3267802"/>
              <a:ext cx="1169096" cy="307777"/>
            </a:xfrm>
            <a:prstGeom prst="rect">
              <a:avLst/>
            </a:prstGeom>
            <a:noFill/>
          </p:spPr>
          <p:txBody>
            <a:bodyPr wrap="square" rtlCol="0">
              <a:spAutoFit/>
            </a:bodyPr>
            <a:lstStyle/>
            <a:p>
              <a:r>
                <a:rPr lang="en-US" sz="1400" dirty="0">
                  <a:latin typeface="Lucida Console" panose="020B0609040504020204" pitchFamily="49" charset="0"/>
                </a:rPr>
                <a:t>9.82 m</a:t>
              </a:r>
              <a:r>
                <a:rPr lang="en-US" sz="1400" baseline="30000" dirty="0">
                  <a:latin typeface="Lucida Console" panose="020B0609040504020204" pitchFamily="49" charset="0"/>
                </a:rPr>
                <a:t>2</a:t>
              </a:r>
            </a:p>
          </p:txBody>
        </p:sp>
        <p:sp>
          <p:nvSpPr>
            <p:cNvPr id="7" name="TextBox 6">
              <a:extLst>
                <a:ext uri="{FF2B5EF4-FFF2-40B4-BE49-F238E27FC236}">
                  <a16:creationId xmlns:a16="http://schemas.microsoft.com/office/drawing/2014/main" id="{71E16107-A93C-7B48-AD14-C1D7ED84DF52}"/>
                </a:ext>
              </a:extLst>
            </p:cNvPr>
            <p:cNvSpPr txBox="1"/>
            <p:nvPr/>
          </p:nvSpPr>
          <p:spPr>
            <a:xfrm>
              <a:off x="3304784" y="4597649"/>
              <a:ext cx="1169096" cy="307777"/>
            </a:xfrm>
            <a:prstGeom prst="rect">
              <a:avLst/>
            </a:prstGeom>
            <a:noFill/>
          </p:spPr>
          <p:txBody>
            <a:bodyPr wrap="square" rtlCol="0">
              <a:spAutoFit/>
            </a:bodyPr>
            <a:lstStyle/>
            <a:p>
              <a:r>
                <a:rPr lang="en-US" sz="1400" dirty="0">
                  <a:latin typeface="Lucida Console" panose="020B0609040504020204" pitchFamily="49" charset="0"/>
                </a:rPr>
                <a:t>4.58 m</a:t>
              </a:r>
              <a:r>
                <a:rPr lang="en-US" sz="1400" baseline="30000" dirty="0">
                  <a:latin typeface="Lucida Console" panose="020B0609040504020204" pitchFamily="49" charset="0"/>
                </a:rPr>
                <a:t>2</a:t>
              </a:r>
            </a:p>
          </p:txBody>
        </p:sp>
        <p:sp>
          <p:nvSpPr>
            <p:cNvPr id="8" name="TextBox 7">
              <a:extLst>
                <a:ext uri="{FF2B5EF4-FFF2-40B4-BE49-F238E27FC236}">
                  <a16:creationId xmlns:a16="http://schemas.microsoft.com/office/drawing/2014/main" id="{AB30ABC8-EE91-804C-AA3C-C8F744480EB1}"/>
                </a:ext>
              </a:extLst>
            </p:cNvPr>
            <p:cNvSpPr txBox="1"/>
            <p:nvPr/>
          </p:nvSpPr>
          <p:spPr>
            <a:xfrm>
              <a:off x="6122097" y="5521698"/>
              <a:ext cx="1169096" cy="307777"/>
            </a:xfrm>
            <a:prstGeom prst="rect">
              <a:avLst/>
            </a:prstGeom>
            <a:noFill/>
          </p:spPr>
          <p:txBody>
            <a:bodyPr wrap="square" rtlCol="0">
              <a:spAutoFit/>
            </a:bodyPr>
            <a:lstStyle/>
            <a:p>
              <a:r>
                <a:rPr lang="en-US" sz="1400" dirty="0">
                  <a:latin typeface="Lucida Console" panose="020B0609040504020204" pitchFamily="49" charset="0"/>
                </a:rPr>
                <a:t>7.95 m</a:t>
              </a:r>
              <a:r>
                <a:rPr lang="en-US" sz="1400" baseline="30000" dirty="0">
                  <a:latin typeface="Lucida Console" panose="020B0609040504020204" pitchFamily="49" charset="0"/>
                </a:rPr>
                <a:t>2</a:t>
              </a:r>
            </a:p>
          </p:txBody>
        </p:sp>
        <p:sp>
          <p:nvSpPr>
            <p:cNvPr id="9" name="TextBox 8">
              <a:extLst>
                <a:ext uri="{FF2B5EF4-FFF2-40B4-BE49-F238E27FC236}">
                  <a16:creationId xmlns:a16="http://schemas.microsoft.com/office/drawing/2014/main" id="{BF83FD55-9830-1140-8E34-AACE10BFC223}"/>
                </a:ext>
              </a:extLst>
            </p:cNvPr>
            <p:cNvSpPr txBox="1"/>
            <p:nvPr/>
          </p:nvSpPr>
          <p:spPr>
            <a:xfrm>
              <a:off x="3106456" y="2453775"/>
              <a:ext cx="1169096" cy="307777"/>
            </a:xfrm>
            <a:prstGeom prst="rect">
              <a:avLst/>
            </a:prstGeom>
            <a:noFill/>
          </p:spPr>
          <p:txBody>
            <a:bodyPr wrap="square" rtlCol="0">
              <a:spAutoFit/>
            </a:bodyPr>
            <a:lstStyle/>
            <a:p>
              <a:r>
                <a:rPr lang="en-US" sz="1400" dirty="0">
                  <a:latin typeface="Lucida Console" panose="020B0609040504020204" pitchFamily="49" charset="0"/>
                </a:rPr>
                <a:t>2.64 m</a:t>
              </a:r>
              <a:r>
                <a:rPr lang="en-US" sz="1400" baseline="30000" dirty="0">
                  <a:latin typeface="Lucida Console" panose="020B0609040504020204" pitchFamily="49" charset="0"/>
                </a:rPr>
                <a:t>2</a:t>
              </a:r>
            </a:p>
          </p:txBody>
        </p:sp>
        <p:sp>
          <p:nvSpPr>
            <p:cNvPr id="11" name="TextBox 10">
              <a:extLst>
                <a:ext uri="{FF2B5EF4-FFF2-40B4-BE49-F238E27FC236}">
                  <a16:creationId xmlns:a16="http://schemas.microsoft.com/office/drawing/2014/main" id="{BAB2937E-2E09-D34D-AB75-C387349BAA60}"/>
                </a:ext>
              </a:extLst>
            </p:cNvPr>
            <p:cNvSpPr txBox="1"/>
            <p:nvPr/>
          </p:nvSpPr>
          <p:spPr>
            <a:xfrm>
              <a:off x="8093901" y="3171327"/>
              <a:ext cx="1169096" cy="307777"/>
            </a:xfrm>
            <a:prstGeom prst="rect">
              <a:avLst/>
            </a:prstGeom>
            <a:noFill/>
          </p:spPr>
          <p:txBody>
            <a:bodyPr wrap="square" rtlCol="0">
              <a:spAutoFit/>
            </a:bodyPr>
            <a:lstStyle/>
            <a:p>
              <a:r>
                <a:rPr lang="en-US" sz="1400" dirty="0">
                  <a:latin typeface="Lucida Console" panose="020B0609040504020204" pitchFamily="49" charset="0"/>
                </a:rPr>
                <a:t>1.76 m</a:t>
              </a:r>
              <a:r>
                <a:rPr lang="en-US" sz="1400" baseline="30000" dirty="0">
                  <a:latin typeface="Lucida Console" panose="020B0609040504020204" pitchFamily="49" charset="0"/>
                </a:rPr>
                <a:t>2</a:t>
              </a:r>
            </a:p>
          </p:txBody>
        </p:sp>
      </p:grpSp>
      <p:pic>
        <p:nvPicPr>
          <p:cNvPr id="14" name="Picture 13">
            <a:extLst>
              <a:ext uri="{FF2B5EF4-FFF2-40B4-BE49-F238E27FC236}">
                <a16:creationId xmlns:a16="http://schemas.microsoft.com/office/drawing/2014/main" id="{F51BF218-14C6-8D73-8C61-52B4BC470469}"/>
              </a:ext>
            </a:extLst>
          </p:cNvPr>
          <p:cNvPicPr>
            <a:picLocks noChangeAspect="1"/>
          </p:cNvPicPr>
          <p:nvPr/>
        </p:nvPicPr>
        <p:blipFill>
          <a:blip r:embed="rId4"/>
          <a:stretch>
            <a:fillRect/>
          </a:stretch>
        </p:blipFill>
        <p:spPr>
          <a:xfrm>
            <a:off x="223760" y="2816574"/>
            <a:ext cx="4191000" cy="2209800"/>
          </a:xfrm>
          <a:prstGeom prst="rect">
            <a:avLst/>
          </a:prstGeom>
        </p:spPr>
      </p:pic>
    </p:spTree>
    <p:extLst>
      <p:ext uri="{BB962C8B-B14F-4D97-AF65-F5344CB8AC3E}">
        <p14:creationId xmlns:p14="http://schemas.microsoft.com/office/powerpoint/2010/main" val="12818712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4F46D-4259-B849-B806-1C13BC617E22}"/>
              </a:ext>
            </a:extLst>
          </p:cNvPr>
          <p:cNvSpPr>
            <a:spLocks noGrp="1"/>
          </p:cNvSpPr>
          <p:nvPr>
            <p:ph type="title"/>
          </p:nvPr>
        </p:nvSpPr>
        <p:spPr>
          <a:xfrm>
            <a:off x="554636" y="212725"/>
            <a:ext cx="10515600" cy="1325563"/>
          </a:xfrm>
        </p:spPr>
        <p:txBody>
          <a:bodyPr/>
          <a:lstStyle/>
          <a:p>
            <a:r>
              <a:rPr lang="en-US" dirty="0"/>
              <a:t>Ground Plane</a:t>
            </a:r>
          </a:p>
        </p:txBody>
      </p:sp>
      <p:pic>
        <p:nvPicPr>
          <p:cNvPr id="12" name="Picture 2">
            <a:extLst>
              <a:ext uri="{FF2B5EF4-FFF2-40B4-BE49-F238E27FC236}">
                <a16:creationId xmlns:a16="http://schemas.microsoft.com/office/drawing/2014/main" id="{BAC994A8-AB67-7F48-B8E5-8FD2A24531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3220" y="1503554"/>
            <a:ext cx="7082635" cy="5141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3500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B7CB3-0542-9347-94B0-563FCF3FA560}"/>
              </a:ext>
            </a:extLst>
          </p:cNvPr>
          <p:cNvSpPr>
            <a:spLocks noGrp="1"/>
          </p:cNvSpPr>
          <p:nvPr>
            <p:ph type="title"/>
          </p:nvPr>
        </p:nvSpPr>
        <p:spPr/>
        <p:txBody>
          <a:bodyPr/>
          <a:lstStyle/>
          <a:p>
            <a:r>
              <a:rPr lang="en-US" dirty="0"/>
              <a:t>Clutter</a:t>
            </a:r>
          </a:p>
        </p:txBody>
      </p:sp>
      <p:sp>
        <p:nvSpPr>
          <p:cNvPr id="4" name="TextBox 3">
            <a:extLst>
              <a:ext uri="{FF2B5EF4-FFF2-40B4-BE49-F238E27FC236}">
                <a16:creationId xmlns:a16="http://schemas.microsoft.com/office/drawing/2014/main" id="{539F3BD0-03FD-8744-8938-3BF442A7F66C}"/>
              </a:ext>
            </a:extLst>
          </p:cNvPr>
          <p:cNvSpPr txBox="1"/>
          <p:nvPr/>
        </p:nvSpPr>
        <p:spPr>
          <a:xfrm>
            <a:off x="2435134" y="5840487"/>
            <a:ext cx="7321731" cy="276999"/>
          </a:xfrm>
          <a:prstGeom prst="rect">
            <a:avLst/>
          </a:prstGeom>
          <a:noFill/>
        </p:spPr>
        <p:txBody>
          <a:bodyPr wrap="square" lIns="0" tIns="0" rIns="0" bIns="0" rtlCol="0">
            <a:spAutoFit/>
          </a:bodyPr>
          <a:lstStyle/>
          <a:p>
            <a:r>
              <a:rPr lang="en-US" dirty="0"/>
              <a:t>Clutter Score = Complete Ground Plane SA – Visible Ground Plane SA</a:t>
            </a:r>
          </a:p>
        </p:txBody>
      </p:sp>
      <p:pic>
        <p:nvPicPr>
          <p:cNvPr id="9" name="Picture 2">
            <a:extLst>
              <a:ext uri="{FF2B5EF4-FFF2-40B4-BE49-F238E27FC236}">
                <a16:creationId xmlns:a16="http://schemas.microsoft.com/office/drawing/2014/main" id="{EC747CCD-B09E-6A4B-981F-249399263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004" y="1690688"/>
            <a:ext cx="5154996" cy="37423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indoor, bedroom&#10;&#10;Description automatically generated">
            <a:extLst>
              <a:ext uri="{FF2B5EF4-FFF2-40B4-BE49-F238E27FC236}">
                <a16:creationId xmlns:a16="http://schemas.microsoft.com/office/drawing/2014/main" id="{BC2E6EFA-CED6-0B46-8DCF-7B8482D14872}"/>
              </a:ext>
            </a:extLst>
          </p:cNvPr>
          <p:cNvPicPr>
            <a:picLocks noChangeAspect="1"/>
          </p:cNvPicPr>
          <p:nvPr/>
        </p:nvPicPr>
        <p:blipFill>
          <a:blip r:embed="rId4"/>
          <a:stretch>
            <a:fillRect/>
          </a:stretch>
        </p:blipFill>
        <p:spPr>
          <a:xfrm>
            <a:off x="6511389" y="1690688"/>
            <a:ext cx="5154996" cy="3742668"/>
          </a:xfrm>
          <a:prstGeom prst="rect">
            <a:avLst/>
          </a:prstGeom>
        </p:spPr>
      </p:pic>
    </p:spTree>
    <p:extLst>
      <p:ext uri="{BB962C8B-B14F-4D97-AF65-F5344CB8AC3E}">
        <p14:creationId xmlns:p14="http://schemas.microsoft.com/office/powerpoint/2010/main" val="24368536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213932" y="108675"/>
            <a:ext cx="10515600" cy="1325563"/>
          </a:xfrm>
        </p:spPr>
        <p:txBody>
          <a:bodyPr/>
          <a:lstStyle/>
          <a:p>
            <a:r>
              <a:rPr lang="en-US" dirty="0"/>
              <a:t>Familiar Size</a:t>
            </a:r>
          </a:p>
        </p:txBody>
      </p:sp>
      <p:pic>
        <p:nvPicPr>
          <p:cNvPr id="8" name="Picture 7">
            <a:extLst>
              <a:ext uri="{FF2B5EF4-FFF2-40B4-BE49-F238E27FC236}">
                <a16:creationId xmlns:a16="http://schemas.microsoft.com/office/drawing/2014/main" id="{1CA8254E-59A0-B24F-95F8-F2FE91C2E507}"/>
              </a:ext>
            </a:extLst>
          </p:cNvPr>
          <p:cNvPicPr>
            <a:picLocks noChangeAspect="1"/>
          </p:cNvPicPr>
          <p:nvPr/>
        </p:nvPicPr>
        <p:blipFill rotWithShape="1">
          <a:blip r:embed="rId3"/>
          <a:srcRect t="5405"/>
          <a:stretch/>
        </p:blipFill>
        <p:spPr>
          <a:xfrm rot="5400000">
            <a:off x="6446739" y="2047333"/>
            <a:ext cx="5847984" cy="3555999"/>
          </a:xfrm>
          <a:prstGeom prst="rect">
            <a:avLst/>
          </a:prstGeom>
        </p:spPr>
      </p:pic>
      <p:pic>
        <p:nvPicPr>
          <p:cNvPr id="10" name="Picture 9">
            <a:extLst>
              <a:ext uri="{FF2B5EF4-FFF2-40B4-BE49-F238E27FC236}">
                <a16:creationId xmlns:a16="http://schemas.microsoft.com/office/drawing/2014/main" id="{37F870B8-D48F-5A4E-8802-E738C3C26CBC}"/>
              </a:ext>
            </a:extLst>
          </p:cNvPr>
          <p:cNvPicPr>
            <a:picLocks noChangeAspect="1"/>
          </p:cNvPicPr>
          <p:nvPr/>
        </p:nvPicPr>
        <p:blipFill>
          <a:blip r:embed="rId4"/>
          <a:stretch>
            <a:fillRect/>
          </a:stretch>
        </p:blipFill>
        <p:spPr>
          <a:xfrm>
            <a:off x="7302137" y="646203"/>
            <a:ext cx="4553133" cy="196038"/>
          </a:xfrm>
          <a:prstGeom prst="rect">
            <a:avLst/>
          </a:prstGeom>
        </p:spPr>
      </p:pic>
      <p:pic>
        <p:nvPicPr>
          <p:cNvPr id="4" name="Picture 3">
            <a:extLst>
              <a:ext uri="{FF2B5EF4-FFF2-40B4-BE49-F238E27FC236}">
                <a16:creationId xmlns:a16="http://schemas.microsoft.com/office/drawing/2014/main" id="{4967A1E5-E0C6-914E-9535-40C21667C6D0}"/>
              </a:ext>
            </a:extLst>
          </p:cNvPr>
          <p:cNvPicPr>
            <a:picLocks noChangeAspect="1"/>
          </p:cNvPicPr>
          <p:nvPr/>
        </p:nvPicPr>
        <p:blipFill>
          <a:blip r:embed="rId5"/>
          <a:stretch>
            <a:fillRect/>
          </a:stretch>
        </p:blipFill>
        <p:spPr>
          <a:xfrm>
            <a:off x="519003" y="1601395"/>
            <a:ext cx="5764102" cy="4184896"/>
          </a:xfrm>
          <a:prstGeom prst="rect">
            <a:avLst/>
          </a:prstGeom>
        </p:spPr>
      </p:pic>
      <p:sp>
        <p:nvSpPr>
          <p:cNvPr id="5" name="Rectangle 4">
            <a:extLst>
              <a:ext uri="{FF2B5EF4-FFF2-40B4-BE49-F238E27FC236}">
                <a16:creationId xmlns:a16="http://schemas.microsoft.com/office/drawing/2014/main" id="{45787B89-69F5-D24B-B87E-26C2C0F791FF}"/>
              </a:ext>
            </a:extLst>
          </p:cNvPr>
          <p:cNvSpPr/>
          <p:nvPr/>
        </p:nvSpPr>
        <p:spPr>
          <a:xfrm>
            <a:off x="7704500" y="3358834"/>
            <a:ext cx="3340729" cy="280658"/>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3259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49026"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10" name="Bent Arrow 9">
            <a:extLst>
              <a:ext uri="{FF2B5EF4-FFF2-40B4-BE49-F238E27FC236}">
                <a16:creationId xmlns:a16="http://schemas.microsoft.com/office/drawing/2014/main" id="{EC45CD7B-2521-5A42-9C94-C1FB9DC3069A}"/>
              </a:ext>
            </a:extLst>
          </p:cNvPr>
          <p:cNvSpPr/>
          <p:nvPr/>
        </p:nvSpPr>
        <p:spPr>
          <a:xfrm>
            <a:off x="9624447" y="4870080"/>
            <a:ext cx="1111379" cy="771912"/>
          </a:xfrm>
          <a:prstGeom prst="ben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308996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0778B-3049-5744-9E30-3F4FDDA48A7B}"/>
              </a:ext>
            </a:extLst>
          </p:cNvPr>
          <p:cNvSpPr>
            <a:spLocks noGrp="1"/>
          </p:cNvSpPr>
          <p:nvPr>
            <p:ph type="title"/>
          </p:nvPr>
        </p:nvSpPr>
        <p:spPr>
          <a:xfrm>
            <a:off x="389312" y="2487199"/>
            <a:ext cx="4997334" cy="1883601"/>
          </a:xfrm>
        </p:spPr>
        <p:txBody>
          <a:bodyPr>
            <a:normAutofit fontScale="90000"/>
          </a:bodyPr>
          <a:lstStyle/>
          <a:p>
            <a:r>
              <a:rPr lang="en-US" dirty="0"/>
              <a:t>How far away is the hill behind the astronaut?</a:t>
            </a:r>
          </a:p>
        </p:txBody>
      </p:sp>
      <p:pic>
        <p:nvPicPr>
          <p:cNvPr id="5" name="Content Placeholder 4">
            <a:extLst>
              <a:ext uri="{FF2B5EF4-FFF2-40B4-BE49-F238E27FC236}">
                <a16:creationId xmlns:a16="http://schemas.microsoft.com/office/drawing/2014/main" id="{6BA5E7A1-5C89-4B49-BC29-BB00E34A4E8E}"/>
              </a:ext>
            </a:extLst>
          </p:cNvPr>
          <p:cNvPicPr>
            <a:picLocks noGrp="1" noChangeAspect="1"/>
          </p:cNvPicPr>
          <p:nvPr>
            <p:ph idx="1"/>
          </p:nvPr>
        </p:nvPicPr>
        <p:blipFill>
          <a:blip r:embed="rId3"/>
          <a:stretch>
            <a:fillRect/>
          </a:stretch>
        </p:blipFill>
        <p:spPr>
          <a:xfrm>
            <a:off x="5579346" y="193342"/>
            <a:ext cx="6382668" cy="6471316"/>
          </a:xfrm>
        </p:spPr>
      </p:pic>
    </p:spTree>
    <p:extLst>
      <p:ext uri="{BB962C8B-B14F-4D97-AF65-F5344CB8AC3E}">
        <p14:creationId xmlns:p14="http://schemas.microsoft.com/office/powerpoint/2010/main" val="36790728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dirty="0"/>
              <a:t>Spatial perception in pictures is precise and </a:t>
            </a:r>
            <a:r>
              <a:rPr lang="en-US" b="1" dirty="0"/>
              <a:t>systematically biased </a:t>
            </a:r>
            <a:r>
              <a:rPr lang="en-US" dirty="0"/>
              <a:t>by features in pictured scenes</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34391" y="2547621"/>
            <a:ext cx="3473185" cy="3133069"/>
          </a:xfrm>
          <a:prstGeom prst="rect">
            <a:avLst/>
          </a:prstGeom>
        </p:spPr>
      </p:pic>
      <p:sp>
        <p:nvSpPr>
          <p:cNvPr id="17" name="TextBox 16">
            <a:extLst>
              <a:ext uri="{FF2B5EF4-FFF2-40B4-BE49-F238E27FC236}">
                <a16:creationId xmlns:a16="http://schemas.microsoft.com/office/drawing/2014/main" id="{84E37721-7A6A-BD49-95B8-3F33BD5C91DA}"/>
              </a:ext>
            </a:extLst>
          </p:cNvPr>
          <p:cNvSpPr txBox="1"/>
          <p:nvPr/>
        </p:nvSpPr>
        <p:spPr>
          <a:xfrm>
            <a:off x="1191746" y="2209067"/>
            <a:ext cx="1753596" cy="338554"/>
          </a:xfrm>
          <a:prstGeom prst="rect">
            <a:avLst/>
          </a:prstGeom>
          <a:noFill/>
          <a:ln>
            <a:noFill/>
          </a:ln>
        </p:spPr>
        <p:txBody>
          <a:bodyPr wrap="square" rtlCol="0">
            <a:spAutoFit/>
          </a:bodyPr>
          <a:lstStyle/>
          <a:p>
            <a:pPr algn="ctr"/>
            <a:r>
              <a:rPr lang="en-US" sz="1600" dirty="0"/>
              <a:t>Behavioral Data </a:t>
            </a:r>
          </a:p>
        </p:txBody>
      </p:sp>
      <p:sp>
        <p:nvSpPr>
          <p:cNvPr id="27" name="Rounded Rectangle 26">
            <a:extLst>
              <a:ext uri="{FF2B5EF4-FFF2-40B4-BE49-F238E27FC236}">
                <a16:creationId xmlns:a16="http://schemas.microsoft.com/office/drawing/2014/main" id="{5E510D8D-C068-EF47-B45E-E32E363F9DA8}"/>
              </a:ext>
            </a:extLst>
          </p:cNvPr>
          <p:cNvSpPr/>
          <p:nvPr/>
        </p:nvSpPr>
        <p:spPr>
          <a:xfrm>
            <a:off x="1387384" y="5849967"/>
            <a:ext cx="1167197" cy="3385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1</a:t>
            </a:r>
          </a:p>
        </p:txBody>
      </p:sp>
      <p:sp>
        <p:nvSpPr>
          <p:cNvPr id="28" name="Rounded Rectangle 27">
            <a:extLst>
              <a:ext uri="{FF2B5EF4-FFF2-40B4-BE49-F238E27FC236}">
                <a16:creationId xmlns:a16="http://schemas.microsoft.com/office/drawing/2014/main" id="{AA7F6A7B-42B6-1142-A4B3-867C62D7B952}"/>
              </a:ext>
            </a:extLst>
          </p:cNvPr>
          <p:cNvSpPr/>
          <p:nvPr/>
        </p:nvSpPr>
        <p:spPr>
          <a:xfrm>
            <a:off x="1387383" y="6232720"/>
            <a:ext cx="1167197" cy="338554"/>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2</a:t>
            </a:r>
          </a:p>
        </p:txBody>
      </p:sp>
    </p:spTree>
    <p:extLst>
      <p:ext uri="{BB962C8B-B14F-4D97-AF65-F5344CB8AC3E}">
        <p14:creationId xmlns:p14="http://schemas.microsoft.com/office/powerpoint/2010/main" val="27027143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dirty="0"/>
              <a:t>Spatial perception in pictures is precise and </a:t>
            </a:r>
            <a:r>
              <a:rPr lang="en-US" b="1" dirty="0"/>
              <a:t>systematically biased </a:t>
            </a:r>
            <a:r>
              <a:rPr lang="en-US" dirty="0"/>
              <a:t>by features in pictured scenes</a:t>
            </a:r>
          </a:p>
        </p:txBody>
      </p:sp>
      <p:sp>
        <p:nvSpPr>
          <p:cNvPr id="16" name="TextBox 15">
            <a:extLst>
              <a:ext uri="{FF2B5EF4-FFF2-40B4-BE49-F238E27FC236}">
                <a16:creationId xmlns:a16="http://schemas.microsoft.com/office/drawing/2014/main" id="{36677D26-1DE1-7A47-B71B-E4B1675CA777}"/>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34391" y="2547621"/>
            <a:ext cx="3473185" cy="3133069"/>
          </a:xfrm>
          <a:prstGeom prst="rect">
            <a:avLst/>
          </a:prstGeom>
        </p:spPr>
      </p:pic>
      <p:pic>
        <p:nvPicPr>
          <p:cNvPr id="6" name="Picture 5">
            <a:extLst>
              <a:ext uri="{FF2B5EF4-FFF2-40B4-BE49-F238E27FC236}">
                <a16:creationId xmlns:a16="http://schemas.microsoft.com/office/drawing/2014/main" id="{0405080D-1C8D-F04E-8F33-64F0308C24A9}"/>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14" name="TextBox 13">
            <a:extLst>
              <a:ext uri="{FF2B5EF4-FFF2-40B4-BE49-F238E27FC236}">
                <a16:creationId xmlns:a16="http://schemas.microsoft.com/office/drawing/2014/main" id="{8C5E03E7-9A00-1C45-AEA8-A3D5BA60382F}"/>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17" name="TextBox 16">
            <a:extLst>
              <a:ext uri="{FF2B5EF4-FFF2-40B4-BE49-F238E27FC236}">
                <a16:creationId xmlns:a16="http://schemas.microsoft.com/office/drawing/2014/main" id="{84E37721-7A6A-BD49-95B8-3F33BD5C91DA}"/>
              </a:ext>
            </a:extLst>
          </p:cNvPr>
          <p:cNvSpPr txBox="1"/>
          <p:nvPr/>
        </p:nvSpPr>
        <p:spPr>
          <a:xfrm>
            <a:off x="1191746" y="2209067"/>
            <a:ext cx="1753596" cy="338554"/>
          </a:xfrm>
          <a:prstGeom prst="rect">
            <a:avLst/>
          </a:prstGeom>
          <a:noFill/>
          <a:ln>
            <a:noFill/>
          </a:ln>
        </p:spPr>
        <p:txBody>
          <a:bodyPr wrap="square" rtlCol="0">
            <a:spAutoFit/>
          </a:bodyPr>
          <a:lstStyle/>
          <a:p>
            <a:pPr algn="ctr"/>
            <a:r>
              <a:rPr lang="en-US" sz="1600" dirty="0"/>
              <a:t>Behavioral Data </a:t>
            </a:r>
          </a:p>
        </p:txBody>
      </p:sp>
      <p:sp>
        <p:nvSpPr>
          <p:cNvPr id="23" name="TextBox 22">
            <a:extLst>
              <a:ext uri="{FF2B5EF4-FFF2-40B4-BE49-F238E27FC236}">
                <a16:creationId xmlns:a16="http://schemas.microsoft.com/office/drawing/2014/main" id="{E4073B98-5EA7-744C-B5DD-E9F5ECAAAC6D}"/>
              </a:ext>
            </a:extLst>
          </p:cNvPr>
          <p:cNvSpPr txBox="1"/>
          <p:nvPr/>
        </p:nvSpPr>
        <p:spPr>
          <a:xfrm>
            <a:off x="4797425" y="1562867"/>
            <a:ext cx="2977943" cy="338554"/>
          </a:xfrm>
          <a:prstGeom prst="rect">
            <a:avLst/>
          </a:prstGeom>
          <a:noFill/>
          <a:ln>
            <a:noFill/>
          </a:ln>
        </p:spPr>
        <p:txBody>
          <a:bodyPr wrap="square" rtlCol="0">
            <a:spAutoFit/>
          </a:bodyPr>
          <a:lstStyle/>
          <a:p>
            <a:pPr algn="ctr"/>
            <a:r>
              <a:rPr lang="en-US" sz="1600" dirty="0"/>
              <a:t>Quantification of Pictorial Cues </a:t>
            </a:r>
          </a:p>
        </p:txBody>
      </p:sp>
      <p:grpSp>
        <p:nvGrpSpPr>
          <p:cNvPr id="3" name="Group 2">
            <a:extLst>
              <a:ext uri="{FF2B5EF4-FFF2-40B4-BE49-F238E27FC236}">
                <a16:creationId xmlns:a16="http://schemas.microsoft.com/office/drawing/2014/main" id="{A5062C12-94F7-4F4F-A40A-2875A0E5256E}"/>
              </a:ext>
            </a:extLst>
          </p:cNvPr>
          <p:cNvGrpSpPr/>
          <p:nvPr/>
        </p:nvGrpSpPr>
        <p:grpSpPr>
          <a:xfrm>
            <a:off x="1387383" y="5849967"/>
            <a:ext cx="4856161" cy="721308"/>
            <a:chOff x="1387383" y="5849967"/>
            <a:chExt cx="4856161" cy="721308"/>
          </a:xfrm>
        </p:grpSpPr>
        <p:sp>
          <p:nvSpPr>
            <p:cNvPr id="27" name="Rounded Rectangle 26">
              <a:extLst>
                <a:ext uri="{FF2B5EF4-FFF2-40B4-BE49-F238E27FC236}">
                  <a16:creationId xmlns:a16="http://schemas.microsoft.com/office/drawing/2014/main" id="{5E510D8D-C068-EF47-B45E-E32E363F9DA8}"/>
                </a:ext>
              </a:extLst>
            </p:cNvPr>
            <p:cNvSpPr/>
            <p:nvPr/>
          </p:nvSpPr>
          <p:spPr>
            <a:xfrm>
              <a:off x="1387384" y="5849967"/>
              <a:ext cx="1167197" cy="3385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1</a:t>
              </a:r>
            </a:p>
          </p:txBody>
        </p:sp>
        <p:sp>
          <p:nvSpPr>
            <p:cNvPr id="28" name="Rounded Rectangle 27">
              <a:extLst>
                <a:ext uri="{FF2B5EF4-FFF2-40B4-BE49-F238E27FC236}">
                  <a16:creationId xmlns:a16="http://schemas.microsoft.com/office/drawing/2014/main" id="{AA7F6A7B-42B6-1142-A4B3-867C62D7B952}"/>
                </a:ext>
              </a:extLst>
            </p:cNvPr>
            <p:cNvSpPr/>
            <p:nvPr/>
          </p:nvSpPr>
          <p:spPr>
            <a:xfrm>
              <a:off x="1387383" y="6232720"/>
              <a:ext cx="1167197" cy="338554"/>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2</a:t>
              </a:r>
            </a:p>
          </p:txBody>
        </p:sp>
        <p:sp>
          <p:nvSpPr>
            <p:cNvPr id="29" name="Rounded Rectangle 28">
              <a:extLst>
                <a:ext uri="{FF2B5EF4-FFF2-40B4-BE49-F238E27FC236}">
                  <a16:creationId xmlns:a16="http://schemas.microsoft.com/office/drawing/2014/main" id="{6F0FEFB7-98F2-1840-9438-D8D03C034F0C}"/>
                </a:ext>
              </a:extLst>
            </p:cNvPr>
            <p:cNvSpPr/>
            <p:nvPr/>
          </p:nvSpPr>
          <p:spPr>
            <a:xfrm>
              <a:off x="4637047" y="5986430"/>
              <a:ext cx="1606497" cy="404182"/>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Depth Cue Algorithms</a:t>
              </a:r>
            </a:p>
          </p:txBody>
        </p:sp>
        <p:sp>
          <p:nvSpPr>
            <p:cNvPr id="30" name="Right Bracket 29">
              <a:extLst>
                <a:ext uri="{FF2B5EF4-FFF2-40B4-BE49-F238E27FC236}">
                  <a16:creationId xmlns:a16="http://schemas.microsoft.com/office/drawing/2014/main" id="{5B3CCF46-FBB9-CA43-B801-E65858A31426}"/>
                </a:ext>
              </a:extLst>
            </p:cNvPr>
            <p:cNvSpPr/>
            <p:nvPr/>
          </p:nvSpPr>
          <p:spPr>
            <a:xfrm>
              <a:off x="2646020" y="5849967"/>
              <a:ext cx="163681" cy="7213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B55EC9E0-825C-4C49-8DD4-980CD94467A8}"/>
                </a:ext>
              </a:extLst>
            </p:cNvPr>
            <p:cNvCxnSpPr>
              <a:cxnSpLocks/>
            </p:cNvCxnSpPr>
            <p:nvPr/>
          </p:nvCxnSpPr>
          <p:spPr>
            <a:xfrm>
              <a:off x="2876203" y="6232720"/>
              <a:ext cx="167360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33563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xplosion 1 3">
            <a:extLst>
              <a:ext uri="{FF2B5EF4-FFF2-40B4-BE49-F238E27FC236}">
                <a16:creationId xmlns:a16="http://schemas.microsoft.com/office/drawing/2014/main" id="{5803F26F-05B1-ED44-9792-E500D92D3FFB}"/>
              </a:ext>
            </a:extLst>
          </p:cNvPr>
          <p:cNvSpPr/>
          <p:nvPr/>
        </p:nvSpPr>
        <p:spPr>
          <a:xfrm>
            <a:off x="8400795" y="2476730"/>
            <a:ext cx="3804458" cy="3133068"/>
          </a:xfrm>
          <a:prstGeom prst="irregularSeal1">
            <a:avLst/>
          </a:prstGeom>
          <a:solidFill>
            <a:srgbClr val="FDFF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dirty="0"/>
              <a:t>Spatial perception in pictures is precise and </a:t>
            </a:r>
            <a:r>
              <a:rPr lang="en-US" b="1" dirty="0"/>
              <a:t>systematically biased </a:t>
            </a:r>
            <a:r>
              <a:rPr lang="en-US" dirty="0"/>
              <a:t>by features in pictured scenes</a:t>
            </a:r>
          </a:p>
        </p:txBody>
      </p:sp>
      <p:sp>
        <p:nvSpPr>
          <p:cNvPr id="16" name="TextBox 15">
            <a:extLst>
              <a:ext uri="{FF2B5EF4-FFF2-40B4-BE49-F238E27FC236}">
                <a16:creationId xmlns:a16="http://schemas.microsoft.com/office/drawing/2014/main" id="{36677D26-1DE1-7A47-B71B-E4B1675CA777}"/>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34391" y="2547621"/>
            <a:ext cx="3473185" cy="3133069"/>
          </a:xfrm>
          <a:prstGeom prst="rect">
            <a:avLst/>
          </a:prstGeom>
        </p:spPr>
      </p:pic>
      <p:pic>
        <p:nvPicPr>
          <p:cNvPr id="6" name="Picture 5">
            <a:extLst>
              <a:ext uri="{FF2B5EF4-FFF2-40B4-BE49-F238E27FC236}">
                <a16:creationId xmlns:a16="http://schemas.microsoft.com/office/drawing/2014/main" id="{0405080D-1C8D-F04E-8F33-64F0308C24A9}"/>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14" name="TextBox 13">
            <a:extLst>
              <a:ext uri="{FF2B5EF4-FFF2-40B4-BE49-F238E27FC236}">
                <a16:creationId xmlns:a16="http://schemas.microsoft.com/office/drawing/2014/main" id="{8C5E03E7-9A00-1C45-AEA8-A3D5BA60382F}"/>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15" name="TextBox 14">
            <a:extLst>
              <a:ext uri="{FF2B5EF4-FFF2-40B4-BE49-F238E27FC236}">
                <a16:creationId xmlns:a16="http://schemas.microsoft.com/office/drawing/2014/main" id="{D4704C32-A10E-C144-8B80-87E479836F79}"/>
              </a:ext>
            </a:extLst>
          </p:cNvPr>
          <p:cNvSpPr txBox="1"/>
          <p:nvPr/>
        </p:nvSpPr>
        <p:spPr>
          <a:xfrm>
            <a:off x="8087446" y="3350550"/>
            <a:ext cx="383973" cy="584775"/>
          </a:xfrm>
          <a:prstGeom prst="rect">
            <a:avLst/>
          </a:prstGeom>
          <a:noFill/>
          <a:ln>
            <a:noFill/>
          </a:ln>
        </p:spPr>
        <p:txBody>
          <a:bodyPr wrap="square" rtlCol="0">
            <a:spAutoFit/>
          </a:bodyPr>
          <a:lstStyle/>
          <a:p>
            <a:r>
              <a:rPr lang="en-US" sz="3200" dirty="0"/>
              <a:t>=</a:t>
            </a:r>
          </a:p>
        </p:txBody>
      </p:sp>
      <p:sp>
        <p:nvSpPr>
          <p:cNvPr id="17" name="TextBox 16">
            <a:extLst>
              <a:ext uri="{FF2B5EF4-FFF2-40B4-BE49-F238E27FC236}">
                <a16:creationId xmlns:a16="http://schemas.microsoft.com/office/drawing/2014/main" id="{84E37721-7A6A-BD49-95B8-3F33BD5C91DA}"/>
              </a:ext>
            </a:extLst>
          </p:cNvPr>
          <p:cNvSpPr txBox="1"/>
          <p:nvPr/>
        </p:nvSpPr>
        <p:spPr>
          <a:xfrm>
            <a:off x="1191746" y="2209067"/>
            <a:ext cx="1753596" cy="338554"/>
          </a:xfrm>
          <a:prstGeom prst="rect">
            <a:avLst/>
          </a:prstGeom>
          <a:noFill/>
          <a:ln>
            <a:noFill/>
          </a:ln>
        </p:spPr>
        <p:txBody>
          <a:bodyPr wrap="square" rtlCol="0">
            <a:spAutoFit/>
          </a:bodyPr>
          <a:lstStyle/>
          <a:p>
            <a:pPr algn="ctr"/>
            <a:r>
              <a:rPr lang="en-US" sz="1600" dirty="0"/>
              <a:t>Behavioral Data </a:t>
            </a:r>
          </a:p>
        </p:txBody>
      </p:sp>
      <p:sp>
        <p:nvSpPr>
          <p:cNvPr id="23" name="TextBox 22">
            <a:extLst>
              <a:ext uri="{FF2B5EF4-FFF2-40B4-BE49-F238E27FC236}">
                <a16:creationId xmlns:a16="http://schemas.microsoft.com/office/drawing/2014/main" id="{E4073B98-5EA7-744C-B5DD-E9F5ECAAAC6D}"/>
              </a:ext>
            </a:extLst>
          </p:cNvPr>
          <p:cNvSpPr txBox="1"/>
          <p:nvPr/>
        </p:nvSpPr>
        <p:spPr>
          <a:xfrm>
            <a:off x="4797425" y="1562867"/>
            <a:ext cx="2977943" cy="338554"/>
          </a:xfrm>
          <a:prstGeom prst="rect">
            <a:avLst/>
          </a:prstGeom>
          <a:noFill/>
          <a:ln>
            <a:noFill/>
          </a:ln>
        </p:spPr>
        <p:txBody>
          <a:bodyPr wrap="square" rtlCol="0">
            <a:spAutoFit/>
          </a:bodyPr>
          <a:lstStyle/>
          <a:p>
            <a:pPr algn="ctr"/>
            <a:r>
              <a:rPr lang="en-US" sz="1600" dirty="0"/>
              <a:t>Quantification of Pictorial Cues </a:t>
            </a:r>
          </a:p>
        </p:txBody>
      </p:sp>
      <p:sp>
        <p:nvSpPr>
          <p:cNvPr id="25" name="TextBox 24">
            <a:extLst>
              <a:ext uri="{FF2B5EF4-FFF2-40B4-BE49-F238E27FC236}">
                <a16:creationId xmlns:a16="http://schemas.microsoft.com/office/drawing/2014/main" id="{CF2E2A67-478A-7F48-A719-88B8A14BECF1}"/>
              </a:ext>
            </a:extLst>
          </p:cNvPr>
          <p:cNvSpPr txBox="1"/>
          <p:nvPr/>
        </p:nvSpPr>
        <p:spPr>
          <a:xfrm>
            <a:off x="8601284" y="3615046"/>
            <a:ext cx="3256572" cy="830997"/>
          </a:xfrm>
          <a:prstGeom prst="rect">
            <a:avLst/>
          </a:prstGeom>
          <a:noFill/>
          <a:ln>
            <a:noFill/>
          </a:ln>
        </p:spPr>
        <p:txBody>
          <a:bodyPr wrap="square" rtlCol="0">
            <a:spAutoFit/>
          </a:bodyPr>
          <a:lstStyle/>
          <a:p>
            <a:pPr algn="ctr"/>
            <a:r>
              <a:rPr lang="en-US" sz="1600" dirty="0"/>
              <a:t>Generalizable Model of Spatial Information Understanding in Pictured Scenes</a:t>
            </a:r>
          </a:p>
        </p:txBody>
      </p:sp>
      <p:sp>
        <p:nvSpPr>
          <p:cNvPr id="27" name="Rounded Rectangle 26">
            <a:extLst>
              <a:ext uri="{FF2B5EF4-FFF2-40B4-BE49-F238E27FC236}">
                <a16:creationId xmlns:a16="http://schemas.microsoft.com/office/drawing/2014/main" id="{5E510D8D-C068-EF47-B45E-E32E363F9DA8}"/>
              </a:ext>
            </a:extLst>
          </p:cNvPr>
          <p:cNvSpPr/>
          <p:nvPr/>
        </p:nvSpPr>
        <p:spPr>
          <a:xfrm>
            <a:off x="1387384" y="5849967"/>
            <a:ext cx="1167197" cy="3385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1</a:t>
            </a:r>
          </a:p>
        </p:txBody>
      </p:sp>
      <p:sp>
        <p:nvSpPr>
          <p:cNvPr id="28" name="Rounded Rectangle 27">
            <a:extLst>
              <a:ext uri="{FF2B5EF4-FFF2-40B4-BE49-F238E27FC236}">
                <a16:creationId xmlns:a16="http://schemas.microsoft.com/office/drawing/2014/main" id="{AA7F6A7B-42B6-1142-A4B3-867C62D7B952}"/>
              </a:ext>
            </a:extLst>
          </p:cNvPr>
          <p:cNvSpPr/>
          <p:nvPr/>
        </p:nvSpPr>
        <p:spPr>
          <a:xfrm>
            <a:off x="1387383" y="6232720"/>
            <a:ext cx="1167197" cy="338554"/>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2</a:t>
            </a:r>
          </a:p>
        </p:txBody>
      </p:sp>
      <p:sp>
        <p:nvSpPr>
          <p:cNvPr id="29" name="Rounded Rectangle 28">
            <a:extLst>
              <a:ext uri="{FF2B5EF4-FFF2-40B4-BE49-F238E27FC236}">
                <a16:creationId xmlns:a16="http://schemas.microsoft.com/office/drawing/2014/main" id="{6F0FEFB7-98F2-1840-9438-D8D03C034F0C}"/>
              </a:ext>
            </a:extLst>
          </p:cNvPr>
          <p:cNvSpPr/>
          <p:nvPr/>
        </p:nvSpPr>
        <p:spPr>
          <a:xfrm>
            <a:off x="4637047" y="5986430"/>
            <a:ext cx="1606497" cy="404182"/>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Depth Cue Algorithms</a:t>
            </a:r>
          </a:p>
        </p:txBody>
      </p:sp>
      <p:sp>
        <p:nvSpPr>
          <p:cNvPr id="30" name="Right Bracket 29">
            <a:extLst>
              <a:ext uri="{FF2B5EF4-FFF2-40B4-BE49-F238E27FC236}">
                <a16:creationId xmlns:a16="http://schemas.microsoft.com/office/drawing/2014/main" id="{5B3CCF46-FBB9-CA43-B801-E65858A31426}"/>
              </a:ext>
            </a:extLst>
          </p:cNvPr>
          <p:cNvSpPr/>
          <p:nvPr/>
        </p:nvSpPr>
        <p:spPr>
          <a:xfrm>
            <a:off x="2646020" y="5849967"/>
            <a:ext cx="163681" cy="7213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B55EC9E0-825C-4C49-8DD4-980CD94467A8}"/>
              </a:ext>
            </a:extLst>
          </p:cNvPr>
          <p:cNvCxnSpPr>
            <a:cxnSpLocks/>
          </p:cNvCxnSpPr>
          <p:nvPr/>
        </p:nvCxnSpPr>
        <p:spPr>
          <a:xfrm>
            <a:off x="2876203" y="6232720"/>
            <a:ext cx="167360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12349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28F64C6-FE22-4FC1-A763-DFCC51481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08357" y="3509963"/>
            <a:ext cx="7092215" cy="2967839"/>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0DBBF871-1774-744F-9C6E-C36A4928E145}"/>
              </a:ext>
            </a:extLst>
          </p:cNvPr>
          <p:cNvSpPr txBox="1">
            <a:spLocks/>
          </p:cNvSpPr>
          <p:nvPr/>
        </p:nvSpPr>
        <p:spPr>
          <a:xfrm>
            <a:off x="5021821" y="3812954"/>
            <a:ext cx="6465287" cy="151601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800" kern="1200" dirty="0">
                <a:solidFill>
                  <a:srgbClr val="FFFFFF"/>
                </a:solidFill>
                <a:latin typeface="+mj-lt"/>
                <a:ea typeface="+mj-ea"/>
                <a:cs typeface="+mj-cs"/>
              </a:rPr>
              <a:t>Thank you!!</a:t>
            </a:r>
          </a:p>
        </p:txBody>
      </p:sp>
      <p:cxnSp>
        <p:nvCxnSpPr>
          <p:cNvPr id="18" name="Straight Connector 17">
            <a:extLst>
              <a:ext uri="{FF2B5EF4-FFF2-40B4-BE49-F238E27FC236}">
                <a16:creationId xmlns:a16="http://schemas.microsoft.com/office/drawing/2014/main" id="{5C34627B-48E6-4F4D-B843-97717A86B4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793700DF-5C22-F440-AF8C-6C7CB09021F0}"/>
              </a:ext>
            </a:extLst>
          </p:cNvPr>
          <p:cNvPicPr>
            <a:picLocks noChangeAspect="1"/>
          </p:cNvPicPr>
          <p:nvPr/>
        </p:nvPicPr>
        <p:blipFill rotWithShape="1">
          <a:blip r:embed="rId3"/>
          <a:srcRect t="33137" b="33215"/>
          <a:stretch/>
        </p:blipFill>
        <p:spPr>
          <a:xfrm>
            <a:off x="317635" y="3509433"/>
            <a:ext cx="4160452" cy="3026833"/>
          </a:xfrm>
          <a:prstGeom prst="rect">
            <a:avLst/>
          </a:prstGeom>
        </p:spPr>
      </p:pic>
      <p:pic>
        <p:nvPicPr>
          <p:cNvPr id="3" name="Picture 2" descr="A person looking at the camera&#10;&#10;Description automatically generated">
            <a:extLst>
              <a:ext uri="{FF2B5EF4-FFF2-40B4-BE49-F238E27FC236}">
                <a16:creationId xmlns:a16="http://schemas.microsoft.com/office/drawing/2014/main" id="{9BE535C3-12C1-FD2B-675F-B2F42F0A28A5}"/>
              </a:ext>
            </a:extLst>
          </p:cNvPr>
          <p:cNvPicPr>
            <a:picLocks noChangeAspect="1"/>
          </p:cNvPicPr>
          <p:nvPr/>
        </p:nvPicPr>
        <p:blipFill rotWithShape="1">
          <a:blip r:embed="rId4"/>
          <a:srcRect t="3087" b="15016"/>
          <a:stretch/>
        </p:blipFill>
        <p:spPr>
          <a:xfrm>
            <a:off x="5021821" y="-1"/>
            <a:ext cx="2692094" cy="3348037"/>
          </a:xfrm>
          <a:prstGeom prst="rect">
            <a:avLst/>
          </a:prstGeom>
        </p:spPr>
      </p:pic>
      <p:pic>
        <p:nvPicPr>
          <p:cNvPr id="7" name="Picture 6" descr="A person wearing a suit and tie smiling at the camera&#10;&#10;Description automatically generated">
            <a:extLst>
              <a:ext uri="{FF2B5EF4-FFF2-40B4-BE49-F238E27FC236}">
                <a16:creationId xmlns:a16="http://schemas.microsoft.com/office/drawing/2014/main" id="{AE79C786-98AA-8E5F-ADF1-02D2B5E294DE}"/>
              </a:ext>
            </a:extLst>
          </p:cNvPr>
          <p:cNvPicPr>
            <a:picLocks noChangeAspect="1"/>
          </p:cNvPicPr>
          <p:nvPr/>
        </p:nvPicPr>
        <p:blipFill rotWithShape="1">
          <a:blip r:embed="rId5"/>
          <a:srcRect b="13842"/>
          <a:stretch/>
        </p:blipFill>
        <p:spPr>
          <a:xfrm>
            <a:off x="8782237" y="0"/>
            <a:ext cx="2558943" cy="3348037"/>
          </a:xfrm>
          <a:prstGeom prst="rect">
            <a:avLst/>
          </a:prstGeom>
        </p:spPr>
      </p:pic>
      <p:pic>
        <p:nvPicPr>
          <p:cNvPr id="9" name="Picture 8">
            <a:extLst>
              <a:ext uri="{FF2B5EF4-FFF2-40B4-BE49-F238E27FC236}">
                <a16:creationId xmlns:a16="http://schemas.microsoft.com/office/drawing/2014/main" id="{446C8A55-7D02-AF5D-8AAE-B25C3058C998}"/>
              </a:ext>
            </a:extLst>
          </p:cNvPr>
          <p:cNvPicPr>
            <a:picLocks noChangeAspect="1"/>
          </p:cNvPicPr>
          <p:nvPr/>
        </p:nvPicPr>
        <p:blipFill rotWithShape="1">
          <a:blip r:embed="rId6"/>
          <a:srcRect l="20662" t="5404" r="28890" b="15403"/>
          <a:stretch/>
        </p:blipFill>
        <p:spPr>
          <a:xfrm rot="5400000">
            <a:off x="900187" y="168073"/>
            <a:ext cx="2995349" cy="3526506"/>
          </a:xfrm>
          <a:prstGeom prst="rect">
            <a:avLst/>
          </a:prstGeom>
        </p:spPr>
      </p:pic>
    </p:spTree>
    <p:extLst>
      <p:ext uri="{BB962C8B-B14F-4D97-AF65-F5344CB8AC3E}">
        <p14:creationId xmlns:p14="http://schemas.microsoft.com/office/powerpoint/2010/main" val="16680156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202717"/>
            <a:ext cx="9091246" cy="1974246"/>
          </a:xfrm>
        </p:spPr>
        <p:txBody>
          <a:bodyPr>
            <a:normAutofit/>
          </a:bodyPr>
          <a:lstStyle/>
          <a:p>
            <a:pPr marL="0" indent="0">
              <a:buNone/>
            </a:pPr>
            <a:r>
              <a:rPr lang="en-US" dirty="0"/>
              <a:t>Factors of interest:</a:t>
            </a:r>
          </a:p>
          <a:p>
            <a:r>
              <a:rPr lang="en-US" dirty="0"/>
              <a:t>Gender</a:t>
            </a:r>
          </a:p>
          <a:p>
            <a:r>
              <a:rPr lang="en-US" dirty="0"/>
              <a:t>Age </a:t>
            </a:r>
          </a:p>
          <a:p>
            <a:pPr marL="0" indent="0">
              <a:buNone/>
            </a:pPr>
            <a:endParaRPr lang="en-US" dirty="0"/>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5342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F379D-67ED-2F48-BE0F-A4C40BD03CB2}"/>
              </a:ext>
            </a:extLst>
          </p:cNvPr>
          <p:cNvSpPr>
            <a:spLocks noGrp="1"/>
          </p:cNvSpPr>
          <p:nvPr>
            <p:ph type="title"/>
          </p:nvPr>
        </p:nvSpPr>
        <p:spPr>
          <a:xfrm>
            <a:off x="487680" y="0"/>
            <a:ext cx="10515600" cy="1325563"/>
          </a:xfrm>
        </p:spPr>
        <p:txBody>
          <a:bodyPr/>
          <a:lstStyle/>
          <a:p>
            <a:r>
              <a:rPr lang="en-US" dirty="0"/>
              <a:t>Role of gender: Z-scored</a:t>
            </a:r>
          </a:p>
        </p:txBody>
      </p:sp>
      <p:pic>
        <p:nvPicPr>
          <p:cNvPr id="6146" name="Picture 2">
            <a:extLst>
              <a:ext uri="{FF2B5EF4-FFF2-40B4-BE49-F238E27FC236}">
                <a16:creationId xmlns:a16="http://schemas.microsoft.com/office/drawing/2014/main" id="{0A238E0A-6EDA-A647-AB0C-7FB0A1CCBF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4919" y="1548142"/>
            <a:ext cx="6373640" cy="425930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B1E4164F-32D7-2649-8BC1-4BD5B468F9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746" y="1548142"/>
            <a:ext cx="4416720" cy="4258273"/>
          </a:xfrm>
          <a:prstGeom prst="rect">
            <a:avLst/>
          </a:prstGeom>
          <a:noFill/>
          <a:extLst>
            <a:ext uri="{909E8E84-426E-40DD-AFC4-6F175D3DCCD1}">
              <a14:hiddenFill xmlns:a14="http://schemas.microsoft.com/office/drawing/2010/main">
                <a:solidFill>
                  <a:srgbClr val="FFFFFF"/>
                </a:solidFill>
              </a14:hiddenFill>
            </a:ext>
          </a:extLst>
        </p:spPr>
      </p:pic>
      <p:sp>
        <p:nvSpPr>
          <p:cNvPr id="3" name="Right Bracket 2">
            <a:extLst>
              <a:ext uri="{FF2B5EF4-FFF2-40B4-BE49-F238E27FC236}">
                <a16:creationId xmlns:a16="http://schemas.microsoft.com/office/drawing/2014/main" id="{B4450BB2-9B3D-B706-6B29-60D3BA67467C}"/>
              </a:ext>
            </a:extLst>
          </p:cNvPr>
          <p:cNvSpPr/>
          <p:nvPr/>
        </p:nvSpPr>
        <p:spPr>
          <a:xfrm rot="16200000">
            <a:off x="2635003" y="235580"/>
            <a:ext cx="174351" cy="2354317"/>
          </a:xfrm>
          <a:prstGeom prst="rightBracket">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524116CF-3A5A-0761-81B6-743690F417ED}"/>
              </a:ext>
            </a:extLst>
          </p:cNvPr>
          <p:cNvSpPr txBox="1"/>
          <p:nvPr/>
        </p:nvSpPr>
        <p:spPr>
          <a:xfrm>
            <a:off x="2522481" y="1051585"/>
            <a:ext cx="546538" cy="369332"/>
          </a:xfrm>
          <a:prstGeom prst="rect">
            <a:avLst/>
          </a:prstGeom>
          <a:noFill/>
        </p:spPr>
        <p:txBody>
          <a:bodyPr wrap="square" rtlCol="0">
            <a:spAutoFit/>
          </a:bodyPr>
          <a:lstStyle/>
          <a:p>
            <a:r>
              <a:rPr lang="en-US" dirty="0"/>
              <a:t>**</a:t>
            </a:r>
          </a:p>
        </p:txBody>
      </p:sp>
      <p:sp>
        <p:nvSpPr>
          <p:cNvPr id="5" name="TextBox 4">
            <a:extLst>
              <a:ext uri="{FF2B5EF4-FFF2-40B4-BE49-F238E27FC236}">
                <a16:creationId xmlns:a16="http://schemas.microsoft.com/office/drawing/2014/main" id="{1C4AAD92-30CC-8897-4094-2F26632E4E87}"/>
              </a:ext>
            </a:extLst>
          </p:cNvPr>
          <p:cNvSpPr txBox="1"/>
          <p:nvPr/>
        </p:nvSpPr>
        <p:spPr>
          <a:xfrm>
            <a:off x="189364" y="6435993"/>
            <a:ext cx="2164953" cy="276999"/>
          </a:xfrm>
          <a:prstGeom prst="rect">
            <a:avLst/>
          </a:prstGeom>
          <a:noFill/>
        </p:spPr>
        <p:txBody>
          <a:bodyPr wrap="square" rtlCol="0">
            <a:spAutoFit/>
          </a:bodyPr>
          <a:lstStyle/>
          <a:p>
            <a:r>
              <a:rPr lang="en-US" sz="1200" dirty="0"/>
              <a:t>** Indicates p &lt; 0.01 </a:t>
            </a:r>
          </a:p>
        </p:txBody>
      </p:sp>
    </p:spTree>
    <p:extLst>
      <p:ext uri="{BB962C8B-B14F-4D97-AF65-F5344CB8AC3E}">
        <p14:creationId xmlns:p14="http://schemas.microsoft.com/office/powerpoint/2010/main" val="393691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F379D-67ED-2F48-BE0F-A4C40BD03CB2}"/>
              </a:ext>
            </a:extLst>
          </p:cNvPr>
          <p:cNvSpPr>
            <a:spLocks noGrp="1"/>
          </p:cNvSpPr>
          <p:nvPr>
            <p:ph type="title"/>
          </p:nvPr>
        </p:nvSpPr>
        <p:spPr>
          <a:xfrm>
            <a:off x="487680" y="0"/>
            <a:ext cx="10515600" cy="1325563"/>
          </a:xfrm>
        </p:spPr>
        <p:txBody>
          <a:bodyPr/>
          <a:lstStyle/>
          <a:p>
            <a:r>
              <a:rPr lang="en-US" dirty="0"/>
              <a:t>Role of gender: Verbal Judgment (Exp 1)</a:t>
            </a:r>
          </a:p>
        </p:txBody>
      </p:sp>
      <p:pic>
        <p:nvPicPr>
          <p:cNvPr id="6150" name="Picture 6">
            <a:extLst>
              <a:ext uri="{FF2B5EF4-FFF2-40B4-BE49-F238E27FC236}">
                <a16:creationId xmlns:a16="http://schemas.microsoft.com/office/drawing/2014/main" id="{E42B3213-C4BF-8141-8100-EC666C16EE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585" y="1562178"/>
            <a:ext cx="6776920" cy="4528807"/>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46303A7F-3657-3041-99F2-F0BBD24D2E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990" y="1561731"/>
            <a:ext cx="4503972" cy="4342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05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E2310-222F-2844-B85D-DD713109AA26}"/>
              </a:ext>
            </a:extLst>
          </p:cNvPr>
          <p:cNvSpPr>
            <a:spLocks noGrp="1"/>
          </p:cNvSpPr>
          <p:nvPr>
            <p:ph type="title"/>
          </p:nvPr>
        </p:nvSpPr>
        <p:spPr>
          <a:xfrm>
            <a:off x="324791" y="214975"/>
            <a:ext cx="10867292" cy="1019909"/>
          </a:xfrm>
        </p:spPr>
        <p:txBody>
          <a:bodyPr>
            <a:normAutofit/>
          </a:bodyPr>
          <a:lstStyle/>
          <a:p>
            <a:r>
              <a:rPr lang="en-US" sz="4000" dirty="0"/>
              <a:t>Role of Age</a:t>
            </a:r>
          </a:p>
        </p:txBody>
      </p:sp>
      <p:pic>
        <p:nvPicPr>
          <p:cNvPr id="8194" name="Picture 2">
            <a:extLst>
              <a:ext uri="{FF2B5EF4-FFF2-40B4-BE49-F238E27FC236}">
                <a16:creationId xmlns:a16="http://schemas.microsoft.com/office/drawing/2014/main" id="{29B570A6-4104-2843-8999-D99F42FDEE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3908" y="1234884"/>
            <a:ext cx="6433547" cy="4934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8058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E2310-222F-2844-B85D-DD713109AA26}"/>
              </a:ext>
            </a:extLst>
          </p:cNvPr>
          <p:cNvSpPr>
            <a:spLocks noGrp="1"/>
          </p:cNvSpPr>
          <p:nvPr>
            <p:ph type="title"/>
          </p:nvPr>
        </p:nvSpPr>
        <p:spPr>
          <a:xfrm>
            <a:off x="324791" y="214975"/>
            <a:ext cx="10867292" cy="1019909"/>
          </a:xfrm>
        </p:spPr>
        <p:txBody>
          <a:bodyPr>
            <a:normAutofit fontScale="90000"/>
          </a:bodyPr>
          <a:lstStyle/>
          <a:p>
            <a:r>
              <a:rPr lang="en-US" sz="4000" dirty="0"/>
              <a:t>Is there a difference in participant slopes based on age?</a:t>
            </a:r>
          </a:p>
        </p:txBody>
      </p:sp>
      <p:pic>
        <p:nvPicPr>
          <p:cNvPr id="9220" name="Picture 4">
            <a:extLst>
              <a:ext uri="{FF2B5EF4-FFF2-40B4-BE49-F238E27FC236}">
                <a16:creationId xmlns:a16="http://schemas.microsoft.com/office/drawing/2014/main" id="{0511EA40-19D1-4140-A8D4-63C7702BE0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094" y="1133019"/>
            <a:ext cx="6603811" cy="5244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989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060150"/>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5"/>
          <a:srcRect b="72241"/>
          <a:stretch/>
        </p:blipFill>
        <p:spPr>
          <a:xfrm>
            <a:off x="291752" y="3117289"/>
            <a:ext cx="2377300" cy="695654"/>
          </a:xfrm>
          <a:prstGeom prst="rect">
            <a:avLst/>
          </a:prstGeom>
        </p:spPr>
      </p:pic>
      <p:grpSp>
        <p:nvGrpSpPr>
          <p:cNvPr id="11" name="Group 10">
            <a:extLst>
              <a:ext uri="{FF2B5EF4-FFF2-40B4-BE49-F238E27FC236}">
                <a16:creationId xmlns:a16="http://schemas.microsoft.com/office/drawing/2014/main" id="{63334235-8FCD-0B46-BFF1-E14970B1BB3B}"/>
              </a:ext>
            </a:extLst>
          </p:cNvPr>
          <p:cNvGrpSpPr/>
          <p:nvPr/>
        </p:nvGrpSpPr>
        <p:grpSpPr>
          <a:xfrm>
            <a:off x="9355875" y="0"/>
            <a:ext cx="1668434" cy="5007430"/>
            <a:chOff x="9355875" y="0"/>
            <a:chExt cx="1668434" cy="5007430"/>
          </a:xfrm>
        </p:grpSpPr>
        <p:cxnSp>
          <p:nvCxnSpPr>
            <p:cNvPr id="12" name="Straight Arrow Connector 11">
              <a:extLst>
                <a:ext uri="{FF2B5EF4-FFF2-40B4-BE49-F238E27FC236}">
                  <a16:creationId xmlns:a16="http://schemas.microsoft.com/office/drawing/2014/main" id="{016DC094-5A33-B14D-9F0A-3DBF6C0268A3}"/>
                </a:ext>
              </a:extLst>
            </p:cNvPr>
            <p:cNvCxnSpPr>
              <a:cxnSpLocks/>
            </p:cNvCxnSpPr>
            <p:nvPr/>
          </p:nvCxnSpPr>
          <p:spPr>
            <a:xfrm flipH="1" flipV="1">
              <a:off x="9696252" y="3722914"/>
              <a:ext cx="1328057" cy="12845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449C6D2-062A-2A48-8541-ABDD5C061E1F}"/>
                </a:ext>
              </a:extLst>
            </p:cNvPr>
            <p:cNvCxnSpPr>
              <a:cxnSpLocks/>
            </p:cNvCxnSpPr>
            <p:nvPr/>
          </p:nvCxnSpPr>
          <p:spPr>
            <a:xfrm flipH="1">
              <a:off x="9355875" y="0"/>
              <a:ext cx="831031" cy="21410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371393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E2310-222F-2844-B85D-DD713109AA26}"/>
              </a:ext>
            </a:extLst>
          </p:cNvPr>
          <p:cNvSpPr>
            <a:spLocks noGrp="1"/>
          </p:cNvSpPr>
          <p:nvPr>
            <p:ph type="title"/>
          </p:nvPr>
        </p:nvSpPr>
        <p:spPr>
          <a:xfrm>
            <a:off x="324791" y="214975"/>
            <a:ext cx="10867292" cy="1019909"/>
          </a:xfrm>
        </p:spPr>
        <p:txBody>
          <a:bodyPr>
            <a:normAutofit fontScale="90000"/>
          </a:bodyPr>
          <a:lstStyle/>
          <a:p>
            <a:r>
              <a:rPr lang="en-US" sz="4000" dirty="0"/>
              <a:t>Is there a difference in participant slopes based on age?</a:t>
            </a:r>
          </a:p>
        </p:txBody>
      </p:sp>
      <p:pic>
        <p:nvPicPr>
          <p:cNvPr id="10244" name="Picture 4">
            <a:extLst>
              <a:ext uri="{FF2B5EF4-FFF2-40B4-BE49-F238E27FC236}">
                <a16:creationId xmlns:a16="http://schemas.microsoft.com/office/drawing/2014/main" id="{A5F945BF-DB42-824E-AE90-67B9422B9A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692" y="1234884"/>
            <a:ext cx="6739613" cy="533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2910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1C11A-D95E-A459-CD87-9B88A02C42A5}"/>
              </a:ext>
            </a:extLst>
          </p:cNvPr>
          <p:cNvSpPr>
            <a:spLocks noGrp="1"/>
          </p:cNvSpPr>
          <p:nvPr>
            <p:ph type="title"/>
          </p:nvPr>
        </p:nvSpPr>
        <p:spPr/>
        <p:txBody>
          <a:bodyPr/>
          <a:lstStyle/>
          <a:p>
            <a:r>
              <a:rPr lang="en-US" dirty="0"/>
              <a:t>Archive</a:t>
            </a:r>
          </a:p>
        </p:txBody>
      </p:sp>
      <p:sp>
        <p:nvSpPr>
          <p:cNvPr id="3" name="Content Placeholder 2">
            <a:extLst>
              <a:ext uri="{FF2B5EF4-FFF2-40B4-BE49-F238E27FC236}">
                <a16:creationId xmlns:a16="http://schemas.microsoft.com/office/drawing/2014/main" id="{FF0021D9-1818-948F-720B-250275ED12D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78360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671C5A0-B7F9-174D-8F1F-55D30ADEBA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7690" y="133082"/>
            <a:ext cx="9656619" cy="6329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4153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90E60BB-CB1C-3447-BA82-22BF0F4A8C5E}"/>
              </a:ext>
            </a:extLst>
          </p:cNvPr>
          <p:cNvPicPr>
            <a:picLocks noGrp="1" noChangeAspect="1"/>
          </p:cNvPicPr>
          <p:nvPr>
            <p:ph idx="1"/>
          </p:nvPr>
        </p:nvPicPr>
        <p:blipFill>
          <a:blip r:embed="rId2"/>
          <a:stretch>
            <a:fillRect/>
          </a:stretch>
        </p:blipFill>
        <p:spPr>
          <a:xfrm>
            <a:off x="80291" y="101138"/>
            <a:ext cx="5690756" cy="2276302"/>
          </a:xfrm>
        </p:spPr>
      </p:pic>
      <p:pic>
        <p:nvPicPr>
          <p:cNvPr id="8" name="Picture 7">
            <a:extLst>
              <a:ext uri="{FF2B5EF4-FFF2-40B4-BE49-F238E27FC236}">
                <a16:creationId xmlns:a16="http://schemas.microsoft.com/office/drawing/2014/main" id="{EFEF4DE4-3B64-4641-A1D9-AD83B3E8E096}"/>
              </a:ext>
            </a:extLst>
          </p:cNvPr>
          <p:cNvPicPr>
            <a:picLocks noChangeAspect="1"/>
          </p:cNvPicPr>
          <p:nvPr/>
        </p:nvPicPr>
        <p:blipFill rotWithShape="1">
          <a:blip r:embed="rId3"/>
          <a:srcRect t="964"/>
          <a:stretch/>
        </p:blipFill>
        <p:spPr>
          <a:xfrm>
            <a:off x="6420955" y="101138"/>
            <a:ext cx="5551385" cy="6691745"/>
          </a:xfrm>
          <a:prstGeom prst="rect">
            <a:avLst/>
          </a:prstGeom>
        </p:spPr>
      </p:pic>
      <p:pic>
        <p:nvPicPr>
          <p:cNvPr id="9" name="Picture 8">
            <a:extLst>
              <a:ext uri="{FF2B5EF4-FFF2-40B4-BE49-F238E27FC236}">
                <a16:creationId xmlns:a16="http://schemas.microsoft.com/office/drawing/2014/main" id="{887AE8A2-392B-734B-B40B-5613E48A44F3}"/>
              </a:ext>
            </a:extLst>
          </p:cNvPr>
          <p:cNvPicPr>
            <a:picLocks noChangeAspect="1"/>
          </p:cNvPicPr>
          <p:nvPr/>
        </p:nvPicPr>
        <p:blipFill>
          <a:blip r:embed="rId4"/>
          <a:stretch>
            <a:fillRect/>
          </a:stretch>
        </p:blipFill>
        <p:spPr>
          <a:xfrm>
            <a:off x="2516132" y="2800300"/>
            <a:ext cx="3668537" cy="3956562"/>
          </a:xfrm>
          <a:prstGeom prst="rect">
            <a:avLst/>
          </a:prstGeom>
          <a:ln>
            <a:noFill/>
          </a:ln>
        </p:spPr>
      </p:pic>
    </p:spTree>
    <p:extLst>
      <p:ext uri="{BB962C8B-B14F-4D97-AF65-F5344CB8AC3E}">
        <p14:creationId xmlns:p14="http://schemas.microsoft.com/office/powerpoint/2010/main" val="42742086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dirty="0"/>
              <a:t>Surface Area: Pixel-wise calculation </a:t>
            </a:r>
          </a:p>
        </p:txBody>
      </p:sp>
      <p:pic>
        <p:nvPicPr>
          <p:cNvPr id="11" name="Picture 10" descr="A picture containing indoor, floor, wall, bed&#10;&#10;Description automatically generated">
            <a:extLst>
              <a:ext uri="{FF2B5EF4-FFF2-40B4-BE49-F238E27FC236}">
                <a16:creationId xmlns:a16="http://schemas.microsoft.com/office/drawing/2014/main" id="{575D9E60-9E2B-0F4E-96E9-38F814B0D9D6}"/>
              </a:ext>
            </a:extLst>
          </p:cNvPr>
          <p:cNvPicPr>
            <a:picLocks noChangeAspect="1"/>
          </p:cNvPicPr>
          <p:nvPr/>
        </p:nvPicPr>
        <p:blipFill>
          <a:blip r:embed="rId2"/>
          <a:stretch>
            <a:fillRect/>
          </a:stretch>
        </p:blipFill>
        <p:spPr>
          <a:xfrm>
            <a:off x="846906" y="1234416"/>
            <a:ext cx="7493734" cy="5440656"/>
          </a:xfrm>
          <a:prstGeom prst="rect">
            <a:avLst/>
          </a:prstGeom>
        </p:spPr>
      </p:pic>
      <p:pic>
        <p:nvPicPr>
          <p:cNvPr id="4" name="Picture 3" descr="A picture containing indoor, tiled&#10;&#10;Description automatically generated">
            <a:extLst>
              <a:ext uri="{FF2B5EF4-FFF2-40B4-BE49-F238E27FC236}">
                <a16:creationId xmlns:a16="http://schemas.microsoft.com/office/drawing/2014/main" id="{65D347A8-7D4A-AA43-B777-5A72D7DB9B18}"/>
              </a:ext>
            </a:extLst>
          </p:cNvPr>
          <p:cNvPicPr>
            <a:picLocks noChangeAspect="1"/>
          </p:cNvPicPr>
          <p:nvPr/>
        </p:nvPicPr>
        <p:blipFill>
          <a:blip r:embed="rId3"/>
          <a:stretch>
            <a:fillRect/>
          </a:stretch>
        </p:blipFill>
        <p:spPr>
          <a:xfrm>
            <a:off x="855612" y="1234416"/>
            <a:ext cx="7493734" cy="5441983"/>
          </a:xfrm>
          <a:prstGeom prst="rect">
            <a:avLst/>
          </a:prstGeom>
        </p:spPr>
      </p:pic>
      <p:pic>
        <p:nvPicPr>
          <p:cNvPr id="6" name="Picture 5" descr="A picture containing indoor, green, tiled&#10;&#10;Description automatically generated">
            <a:extLst>
              <a:ext uri="{FF2B5EF4-FFF2-40B4-BE49-F238E27FC236}">
                <a16:creationId xmlns:a16="http://schemas.microsoft.com/office/drawing/2014/main" id="{6F4E9C21-421A-704E-A189-B557487290B3}"/>
              </a:ext>
            </a:extLst>
          </p:cNvPr>
          <p:cNvPicPr>
            <a:picLocks noChangeAspect="1"/>
          </p:cNvPicPr>
          <p:nvPr/>
        </p:nvPicPr>
        <p:blipFill>
          <a:blip r:embed="rId4"/>
          <a:stretch>
            <a:fillRect/>
          </a:stretch>
        </p:blipFill>
        <p:spPr>
          <a:xfrm>
            <a:off x="838200" y="1235503"/>
            <a:ext cx="7493734" cy="5439569"/>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5753FD7E-9992-5048-BD63-20D9531D9413}"/>
              </a:ext>
            </a:extLst>
          </p:cNvPr>
          <p:cNvPicPr>
            <a:picLocks noChangeAspect="1"/>
          </p:cNvPicPr>
          <p:nvPr/>
        </p:nvPicPr>
        <p:blipFill>
          <a:blip r:embed="rId5"/>
          <a:stretch>
            <a:fillRect/>
          </a:stretch>
        </p:blipFill>
        <p:spPr>
          <a:xfrm>
            <a:off x="8526316" y="2802282"/>
            <a:ext cx="3209261" cy="3139494"/>
          </a:xfrm>
          <a:prstGeom prst="rect">
            <a:avLst/>
          </a:prstGeom>
          <a:ln w="38100">
            <a:solidFill>
              <a:schemeClr val="tx1"/>
            </a:solidFill>
          </a:ln>
        </p:spPr>
      </p:pic>
      <p:sp>
        <p:nvSpPr>
          <p:cNvPr id="10" name="Oval 9">
            <a:extLst>
              <a:ext uri="{FF2B5EF4-FFF2-40B4-BE49-F238E27FC236}">
                <a16:creationId xmlns:a16="http://schemas.microsoft.com/office/drawing/2014/main" id="{CDA0E998-E63E-6949-B89E-EF6BAA06A47D}"/>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5FF855E-D46B-9347-8D79-CEA9ADA93309}"/>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869866C-0990-BE44-A3D4-E1C55B4DEB83}"/>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472C66D-F141-CD44-A7C9-6D23D8AD2F12}"/>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21EB0A9-797E-8844-ADE9-94DC1AE2D74D}"/>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9581DFD-6CC2-8F42-9535-ACFF8B07189E}"/>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95B2ED4-B29B-9444-A7C0-677A61E6A087}"/>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AFBFA41-478E-044E-B55D-CC28FE9F0FEC}"/>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C73D87A-451B-874B-819B-CF2393C68CD3}"/>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8171F0E-3449-AF48-9889-EACC700F0651}"/>
              </a:ext>
            </a:extLst>
          </p:cNvPr>
          <p:cNvSpPr txBox="1"/>
          <p:nvPr/>
        </p:nvSpPr>
        <p:spPr>
          <a:xfrm>
            <a:off x="8796043" y="1832221"/>
            <a:ext cx="2780603" cy="646331"/>
          </a:xfrm>
          <a:prstGeom prst="rect">
            <a:avLst/>
          </a:prstGeom>
          <a:noFill/>
        </p:spPr>
        <p:txBody>
          <a:bodyPr wrap="square" rtlCol="0">
            <a:spAutoFit/>
          </a:bodyPr>
          <a:lstStyle/>
          <a:p>
            <a:r>
              <a:rPr lang="en-US" dirty="0">
                <a:latin typeface="Lucida Console" panose="020B0609040504020204" pitchFamily="49" charset="0"/>
              </a:rPr>
              <a:t>3D Space:</a:t>
            </a:r>
          </a:p>
          <a:p>
            <a:r>
              <a:rPr lang="en-US" dirty="0">
                <a:latin typeface="Lucida Console" panose="020B0609040504020204" pitchFamily="49" charset="0"/>
              </a:rPr>
              <a:t>(x</a:t>
            </a:r>
            <a:r>
              <a:rPr lang="en-US" baseline="-25000" dirty="0">
                <a:latin typeface="Lucida Console" panose="020B0609040504020204" pitchFamily="49" charset="0"/>
              </a:rPr>
              <a:t>res</a:t>
            </a:r>
            <a:r>
              <a:rPr lang="en-US" dirty="0">
                <a:latin typeface="Lucida Console" panose="020B0609040504020204" pitchFamily="49" charset="0"/>
              </a:rPr>
              <a:t>, y</a:t>
            </a:r>
            <a:r>
              <a:rPr lang="en-US" baseline="-25000" dirty="0">
                <a:latin typeface="Lucida Console" panose="020B0609040504020204" pitchFamily="49" charset="0"/>
              </a:rPr>
              <a:t>res</a:t>
            </a:r>
            <a:r>
              <a:rPr lang="en-US" dirty="0">
                <a:latin typeface="Lucida Console" panose="020B0609040504020204" pitchFamily="49" charset="0"/>
              </a:rPr>
              <a:t>, depth)</a:t>
            </a:r>
          </a:p>
        </p:txBody>
      </p:sp>
    </p:spTree>
    <p:extLst>
      <p:ext uri="{BB962C8B-B14F-4D97-AF65-F5344CB8AC3E}">
        <p14:creationId xmlns:p14="http://schemas.microsoft.com/office/powerpoint/2010/main" val="3754798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P spid="16" grpId="0" animBg="1"/>
      <p:bldP spid="17" grpId="0" animBg="1"/>
      <p:bldP spid="18" grpId="0" animBg="1"/>
      <p:bldP spid="19" grpId="0" animBg="1"/>
      <p:bldP spid="2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A picture containing text&#10;&#10;Description automatically generated">
            <a:extLst>
              <a:ext uri="{FF2B5EF4-FFF2-40B4-BE49-F238E27FC236}">
                <a16:creationId xmlns:a16="http://schemas.microsoft.com/office/drawing/2014/main" id="{54614AF8-32CA-6C49-A57D-5C5E754E83D6}"/>
              </a:ext>
            </a:extLst>
          </p:cNvPr>
          <p:cNvPicPr>
            <a:picLocks noChangeAspect="1"/>
          </p:cNvPicPr>
          <p:nvPr/>
        </p:nvPicPr>
        <p:blipFill>
          <a:blip r:embed="rId3"/>
          <a:stretch>
            <a:fillRect/>
          </a:stretch>
        </p:blipFill>
        <p:spPr>
          <a:xfrm>
            <a:off x="8526316" y="2802282"/>
            <a:ext cx="3209261" cy="3139494"/>
          </a:xfrm>
          <a:prstGeom prst="rect">
            <a:avLst/>
          </a:prstGeom>
          <a:ln w="38100">
            <a:solidFill>
              <a:schemeClr val="tx1"/>
            </a:solidFill>
          </a:ln>
        </p:spPr>
      </p:pic>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a:t>Surface Area: Pixel-wise calculation </a:t>
            </a:r>
            <a:endParaRPr lang="en-US" dirty="0"/>
          </a:p>
        </p:txBody>
      </p:sp>
      <p:sp>
        <p:nvSpPr>
          <p:cNvPr id="7" name="Right Triangle 6">
            <a:extLst>
              <a:ext uri="{FF2B5EF4-FFF2-40B4-BE49-F238E27FC236}">
                <a16:creationId xmlns:a16="http://schemas.microsoft.com/office/drawing/2014/main" id="{BFEFDDB1-AF92-764A-A7BC-797DC09CEB51}"/>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2EAAB49-CDED-CF43-9A56-6D8C378F4B8C}"/>
              </a:ext>
            </a:extLst>
          </p:cNvPr>
          <p:cNvSpPr txBox="1"/>
          <p:nvPr/>
        </p:nvSpPr>
        <p:spPr>
          <a:xfrm>
            <a:off x="8527361" y="1375725"/>
            <a:ext cx="3564844" cy="1477328"/>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POI = (x0</a:t>
            </a:r>
            <a:r>
              <a:rPr lang="en-US" sz="1600" baseline="-25000" dirty="0">
                <a:latin typeface="Lucida Console" panose="020B0609040504020204" pitchFamily="49" charset="0"/>
              </a:rPr>
              <a:t>res</a:t>
            </a:r>
            <a:r>
              <a:rPr lang="en-US" sz="1600" dirty="0">
                <a:latin typeface="Lucida Console" panose="020B0609040504020204" pitchFamily="49" charset="0"/>
              </a:rPr>
              <a:t>, y0</a:t>
            </a:r>
            <a:r>
              <a:rPr lang="en-US" sz="1600" baseline="-25000" dirty="0">
                <a:latin typeface="Lucida Console" panose="020B0609040504020204" pitchFamily="49" charset="0"/>
              </a:rPr>
              <a:t>res</a:t>
            </a:r>
            <a:r>
              <a:rPr lang="en-US" sz="1600" dirty="0">
                <a:latin typeface="Lucida Console" panose="020B0609040504020204" pitchFamily="49" charset="0"/>
              </a:rPr>
              <a:t>, depth0)</a:t>
            </a:r>
          </a:p>
          <a:p>
            <a:pPr>
              <a:lnSpc>
                <a:spcPct val="150000"/>
              </a:lnSpc>
            </a:pPr>
            <a:r>
              <a:rPr lang="en-US" sz="1600" dirty="0">
                <a:latin typeface="Lucida Console" panose="020B0609040504020204" pitchFamily="49" charset="0"/>
              </a:rPr>
              <a:t>N1 = (x1</a:t>
            </a:r>
            <a:r>
              <a:rPr lang="en-US" sz="1600" baseline="-25000" dirty="0">
                <a:latin typeface="Lucida Console" panose="020B0609040504020204" pitchFamily="49" charset="0"/>
              </a:rPr>
              <a:t>res</a:t>
            </a:r>
            <a:r>
              <a:rPr lang="en-US" sz="1600" dirty="0">
                <a:latin typeface="Lucida Console" panose="020B0609040504020204" pitchFamily="49" charset="0"/>
              </a:rPr>
              <a:t>, y1</a:t>
            </a:r>
            <a:r>
              <a:rPr lang="en-US" sz="1600" baseline="-25000" dirty="0">
                <a:latin typeface="Lucida Console" panose="020B0609040504020204" pitchFamily="49" charset="0"/>
              </a:rPr>
              <a:t>res</a:t>
            </a:r>
            <a:r>
              <a:rPr lang="en-US" sz="1600" dirty="0">
                <a:latin typeface="Lucida Console" panose="020B0609040504020204" pitchFamily="49" charset="0"/>
              </a:rPr>
              <a:t>, depth1)</a:t>
            </a:r>
          </a:p>
          <a:p>
            <a:pPr>
              <a:lnSpc>
                <a:spcPct val="150000"/>
              </a:lnSpc>
            </a:pPr>
            <a:r>
              <a:rPr lang="en-US" sz="1600" dirty="0">
                <a:latin typeface="Lucida Console" panose="020B0609040504020204" pitchFamily="49" charset="0"/>
              </a:rPr>
              <a:t>N2 = (x2</a:t>
            </a:r>
            <a:r>
              <a:rPr lang="en-US" sz="1600" baseline="-25000" dirty="0">
                <a:latin typeface="Lucida Console" panose="020B0609040504020204" pitchFamily="49" charset="0"/>
              </a:rPr>
              <a:t>res</a:t>
            </a:r>
            <a:r>
              <a:rPr lang="en-US" sz="1600" dirty="0">
                <a:latin typeface="Lucida Console" panose="020B0609040504020204" pitchFamily="49" charset="0"/>
              </a:rPr>
              <a:t>, y2</a:t>
            </a:r>
            <a:r>
              <a:rPr lang="en-US" sz="1600" baseline="-25000" dirty="0">
                <a:latin typeface="Lucida Console" panose="020B0609040504020204" pitchFamily="49" charset="0"/>
              </a:rPr>
              <a:t>res</a:t>
            </a:r>
            <a:r>
              <a:rPr lang="en-US" sz="1600" dirty="0">
                <a:latin typeface="Lucida Console" panose="020B0609040504020204" pitchFamily="49" charset="0"/>
              </a:rPr>
              <a:t>, depth2)</a:t>
            </a:r>
          </a:p>
          <a:p>
            <a:endParaRPr lang="en-US" dirty="0">
              <a:latin typeface="Lucida Console" panose="020B0609040504020204" pitchFamily="49" charset="0"/>
            </a:endParaRPr>
          </a:p>
        </p:txBody>
      </p:sp>
      <p:sp>
        <p:nvSpPr>
          <p:cNvPr id="18" name="TextBox 17">
            <a:extLst>
              <a:ext uri="{FF2B5EF4-FFF2-40B4-BE49-F238E27FC236}">
                <a16:creationId xmlns:a16="http://schemas.microsoft.com/office/drawing/2014/main" id="{0800FF2C-E108-7947-B019-E4AE1CFDB3DF}"/>
              </a:ext>
            </a:extLst>
          </p:cNvPr>
          <p:cNvSpPr txBox="1"/>
          <p:nvPr/>
        </p:nvSpPr>
        <p:spPr>
          <a:xfrm>
            <a:off x="9910679" y="4395654"/>
            <a:ext cx="699371"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POI</a:t>
            </a:r>
          </a:p>
          <a:p>
            <a:endParaRPr lang="en-US" dirty="0">
              <a:latin typeface="Lucida Console" panose="020B0609040504020204" pitchFamily="49" charset="0"/>
            </a:endParaRPr>
          </a:p>
        </p:txBody>
      </p:sp>
      <p:sp>
        <p:nvSpPr>
          <p:cNvPr id="20" name="TextBox 19">
            <a:extLst>
              <a:ext uri="{FF2B5EF4-FFF2-40B4-BE49-F238E27FC236}">
                <a16:creationId xmlns:a16="http://schemas.microsoft.com/office/drawing/2014/main" id="{3DAA484C-76DE-9145-8095-4C34A6527277}"/>
              </a:ext>
            </a:extLst>
          </p:cNvPr>
          <p:cNvSpPr txBox="1"/>
          <p:nvPr/>
        </p:nvSpPr>
        <p:spPr>
          <a:xfrm>
            <a:off x="8785125" y="2831393"/>
            <a:ext cx="699371"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N1</a:t>
            </a:r>
          </a:p>
          <a:p>
            <a:endParaRPr lang="en-US" dirty="0">
              <a:latin typeface="Lucida Console" panose="020B0609040504020204" pitchFamily="49" charset="0"/>
            </a:endParaRPr>
          </a:p>
        </p:txBody>
      </p:sp>
      <p:sp>
        <p:nvSpPr>
          <p:cNvPr id="22" name="TextBox 21">
            <a:extLst>
              <a:ext uri="{FF2B5EF4-FFF2-40B4-BE49-F238E27FC236}">
                <a16:creationId xmlns:a16="http://schemas.microsoft.com/office/drawing/2014/main" id="{DC006DD4-3B66-C648-A6E9-ECCB717ACCB3}"/>
              </a:ext>
            </a:extLst>
          </p:cNvPr>
          <p:cNvSpPr txBox="1"/>
          <p:nvPr/>
        </p:nvSpPr>
        <p:spPr>
          <a:xfrm>
            <a:off x="9913606" y="2808817"/>
            <a:ext cx="699371" cy="421269"/>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N2</a:t>
            </a:r>
          </a:p>
        </p:txBody>
      </p:sp>
      <p:pic>
        <p:nvPicPr>
          <p:cNvPr id="3" name="Picture 2">
            <a:extLst>
              <a:ext uri="{FF2B5EF4-FFF2-40B4-BE49-F238E27FC236}">
                <a16:creationId xmlns:a16="http://schemas.microsoft.com/office/drawing/2014/main" id="{7E6C2F67-0781-5A4C-AC43-F21300F027EE}"/>
              </a:ext>
            </a:extLst>
          </p:cNvPr>
          <p:cNvPicPr>
            <a:picLocks noChangeAspect="1"/>
          </p:cNvPicPr>
          <p:nvPr/>
        </p:nvPicPr>
        <p:blipFill>
          <a:blip r:embed="rId4"/>
          <a:stretch>
            <a:fillRect/>
          </a:stretch>
        </p:blipFill>
        <p:spPr>
          <a:xfrm>
            <a:off x="8358556" y="6058903"/>
            <a:ext cx="3673588" cy="732336"/>
          </a:xfrm>
          <a:prstGeom prst="rect">
            <a:avLst/>
          </a:prstGeom>
        </p:spPr>
      </p:pic>
      <p:pic>
        <p:nvPicPr>
          <p:cNvPr id="24" name="Picture 23" descr="A picture containing indoor, green, tiled&#10;&#10;Description automatically generated">
            <a:extLst>
              <a:ext uri="{FF2B5EF4-FFF2-40B4-BE49-F238E27FC236}">
                <a16:creationId xmlns:a16="http://schemas.microsoft.com/office/drawing/2014/main" id="{85B23C30-A246-1D40-9AC1-31ECF3BDB339}"/>
              </a:ext>
            </a:extLst>
          </p:cNvPr>
          <p:cNvPicPr>
            <a:picLocks noChangeAspect="1"/>
          </p:cNvPicPr>
          <p:nvPr/>
        </p:nvPicPr>
        <p:blipFill>
          <a:blip r:embed="rId5"/>
          <a:stretch>
            <a:fillRect/>
          </a:stretch>
        </p:blipFill>
        <p:spPr>
          <a:xfrm>
            <a:off x="838200" y="1235503"/>
            <a:ext cx="7493734" cy="5439569"/>
          </a:xfrm>
          <a:prstGeom prst="rect">
            <a:avLst/>
          </a:prstGeom>
        </p:spPr>
      </p:pic>
      <p:sp>
        <p:nvSpPr>
          <p:cNvPr id="26" name="Oval 25">
            <a:extLst>
              <a:ext uri="{FF2B5EF4-FFF2-40B4-BE49-F238E27FC236}">
                <a16:creationId xmlns:a16="http://schemas.microsoft.com/office/drawing/2014/main" id="{69902DD4-8ACF-3A43-832D-3B3C3AF5F6E8}"/>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3D8A3BA-26A0-184C-A58D-2C05AEA6B0C9}"/>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E1FA646-E921-9A44-90D3-ECCE0A9A3EAF}"/>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3FC41F4-3DA4-9F41-8D2F-DF4731BC6612}"/>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AAED22F-5821-E447-989B-19B3D8F92376}"/>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6F05EB6-C3A3-0C43-89AE-08295AD173E7}"/>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FC97ABD-D0E6-D543-B7B5-4D2988DE33D1}"/>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F78F8D2-E9B7-E644-9CFD-D164BA7654A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7860A4F-10E7-694A-8A7F-7F9B05A99C9C}"/>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63828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A picture containing text&#10;&#10;Description automatically generated">
            <a:extLst>
              <a:ext uri="{FF2B5EF4-FFF2-40B4-BE49-F238E27FC236}">
                <a16:creationId xmlns:a16="http://schemas.microsoft.com/office/drawing/2014/main" id="{54614AF8-32CA-6C49-A57D-5C5E754E83D6}"/>
              </a:ext>
            </a:extLst>
          </p:cNvPr>
          <p:cNvPicPr>
            <a:picLocks noChangeAspect="1"/>
          </p:cNvPicPr>
          <p:nvPr/>
        </p:nvPicPr>
        <p:blipFill>
          <a:blip r:embed="rId3"/>
          <a:stretch>
            <a:fillRect/>
          </a:stretch>
        </p:blipFill>
        <p:spPr>
          <a:xfrm>
            <a:off x="8526316" y="2802282"/>
            <a:ext cx="3209261" cy="3139494"/>
          </a:xfrm>
          <a:prstGeom prst="rect">
            <a:avLst/>
          </a:prstGeom>
          <a:ln w="38100">
            <a:solidFill>
              <a:schemeClr val="tx1"/>
            </a:solidFill>
          </a:ln>
        </p:spPr>
      </p:pic>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a:t>Surface Area: Pixel-wise calculation </a:t>
            </a:r>
            <a:endParaRPr lang="en-US" dirty="0"/>
          </a:p>
        </p:txBody>
      </p:sp>
      <p:sp>
        <p:nvSpPr>
          <p:cNvPr id="7" name="Right Triangle 6">
            <a:extLst>
              <a:ext uri="{FF2B5EF4-FFF2-40B4-BE49-F238E27FC236}">
                <a16:creationId xmlns:a16="http://schemas.microsoft.com/office/drawing/2014/main" id="{BFEFDDB1-AF92-764A-A7BC-797DC09CEB51}"/>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800FF2C-E108-7947-B019-E4AE1CFDB3DF}"/>
              </a:ext>
            </a:extLst>
          </p:cNvPr>
          <p:cNvSpPr txBox="1"/>
          <p:nvPr/>
        </p:nvSpPr>
        <p:spPr>
          <a:xfrm>
            <a:off x="9910679" y="4395654"/>
            <a:ext cx="699371"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POI</a:t>
            </a:r>
          </a:p>
          <a:p>
            <a:endParaRPr lang="en-US" dirty="0">
              <a:latin typeface="Lucida Console" panose="020B0609040504020204" pitchFamily="49" charset="0"/>
            </a:endParaRPr>
          </a:p>
        </p:txBody>
      </p:sp>
      <p:pic>
        <p:nvPicPr>
          <p:cNvPr id="24" name="Picture 23" descr="A picture containing indoor, green, tiled&#10;&#10;Description automatically generated">
            <a:extLst>
              <a:ext uri="{FF2B5EF4-FFF2-40B4-BE49-F238E27FC236}">
                <a16:creationId xmlns:a16="http://schemas.microsoft.com/office/drawing/2014/main" id="{85B23C30-A246-1D40-9AC1-31ECF3BDB339}"/>
              </a:ext>
            </a:extLst>
          </p:cNvPr>
          <p:cNvPicPr>
            <a:picLocks noChangeAspect="1"/>
          </p:cNvPicPr>
          <p:nvPr/>
        </p:nvPicPr>
        <p:blipFill>
          <a:blip r:embed="rId4"/>
          <a:stretch>
            <a:fillRect/>
          </a:stretch>
        </p:blipFill>
        <p:spPr>
          <a:xfrm>
            <a:off x="838200" y="1235503"/>
            <a:ext cx="7493734" cy="5439569"/>
          </a:xfrm>
          <a:prstGeom prst="rect">
            <a:avLst/>
          </a:prstGeom>
        </p:spPr>
      </p:pic>
      <p:sp>
        <p:nvSpPr>
          <p:cNvPr id="26" name="Oval 25">
            <a:extLst>
              <a:ext uri="{FF2B5EF4-FFF2-40B4-BE49-F238E27FC236}">
                <a16:creationId xmlns:a16="http://schemas.microsoft.com/office/drawing/2014/main" id="{69902DD4-8ACF-3A43-832D-3B3C3AF5F6E8}"/>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3D8A3BA-26A0-184C-A58D-2C05AEA6B0C9}"/>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E1FA646-E921-9A44-90D3-ECCE0A9A3EAF}"/>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3FC41F4-3DA4-9F41-8D2F-DF4731BC6612}"/>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AAED22F-5821-E447-989B-19B3D8F92376}"/>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6F05EB6-C3A3-0C43-89AE-08295AD173E7}"/>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FC97ABD-D0E6-D543-B7B5-4D2988DE33D1}"/>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F78F8D2-E9B7-E644-9CFD-D164BA7654A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7860A4F-10E7-694A-8A7F-7F9B05A99C9C}"/>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03E9D17-CCB5-8E4B-84A7-A650E625B739}"/>
                  </a:ext>
                </a:extLst>
              </p:cNvPr>
              <p:cNvSpPr txBox="1"/>
              <p:nvPr/>
            </p:nvSpPr>
            <p:spPr>
              <a:xfrm>
                <a:off x="8526316" y="1976068"/>
                <a:ext cx="3340723" cy="6124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𝐴𝑟𝑒𝑎</m:t>
                      </m:r>
                      <m:r>
                        <a:rPr lang="en-US" b="0" i="1" smtClean="0">
                          <a:latin typeface="Cambria Math" panose="02040503050406030204" pitchFamily="18" charset="0"/>
                        </a:rPr>
                        <m:t>= </m:t>
                      </m:r>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𝑠</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m:t>
                              </m:r>
                            </m:e>
                          </m:d>
                        </m:e>
                      </m:rad>
                    </m:oMath>
                  </m:oMathPara>
                </a14:m>
                <a:endParaRPr lang="en-US" b="0" dirty="0">
                  <a:ea typeface="Cambria Math" panose="02040503050406030204" pitchFamily="18" charset="0"/>
                </a:endParaRPr>
              </a:p>
              <a:p>
                <a:endParaRPr lang="en-US" dirty="0"/>
              </a:p>
            </p:txBody>
          </p:sp>
        </mc:Choice>
        <mc:Fallback xmlns="">
          <p:sp>
            <p:nvSpPr>
              <p:cNvPr id="4" name="TextBox 3">
                <a:extLst>
                  <a:ext uri="{FF2B5EF4-FFF2-40B4-BE49-F238E27FC236}">
                    <a16:creationId xmlns:a16="http://schemas.microsoft.com/office/drawing/2014/main" id="{F03E9D17-CCB5-8E4B-84A7-A650E625B739}"/>
                  </a:ext>
                </a:extLst>
              </p:cNvPr>
              <p:cNvSpPr txBox="1">
                <a:spLocks noRot="1" noChangeAspect="1" noMove="1" noResize="1" noEditPoints="1" noAdjustHandles="1" noChangeArrowheads="1" noChangeShapeType="1" noTextEdit="1"/>
              </p:cNvSpPr>
              <p:nvPr/>
            </p:nvSpPr>
            <p:spPr>
              <a:xfrm>
                <a:off x="8526316" y="1976068"/>
                <a:ext cx="3340723" cy="612412"/>
              </a:xfrm>
              <a:prstGeom prst="rect">
                <a:avLst/>
              </a:prstGeom>
              <a:blipFill>
                <a:blip r:embed="rId5"/>
                <a:stretch>
                  <a:fillRect l="-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CC84894-3C78-5B4D-AE92-2EB202916034}"/>
                  </a:ext>
                </a:extLst>
              </p:cNvPr>
              <p:cNvSpPr txBox="1"/>
              <p:nvPr/>
            </p:nvSpPr>
            <p:spPr>
              <a:xfrm>
                <a:off x="8526316" y="1345864"/>
                <a:ext cx="1446230" cy="524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num>
                        <m:den>
                          <m:r>
                            <a:rPr lang="en-US" b="0" i="1" smtClean="0">
                              <a:latin typeface="Cambria Math" panose="02040503050406030204" pitchFamily="18" charset="0"/>
                            </a:rPr>
                            <m:t>2</m:t>
                          </m:r>
                        </m:den>
                      </m:f>
                    </m:oMath>
                  </m:oMathPara>
                </a14:m>
                <a:endParaRPr lang="en-US" dirty="0"/>
              </a:p>
            </p:txBody>
          </p:sp>
        </mc:Choice>
        <mc:Fallback xmlns="">
          <p:sp>
            <p:nvSpPr>
              <p:cNvPr id="5" name="TextBox 4">
                <a:extLst>
                  <a:ext uri="{FF2B5EF4-FFF2-40B4-BE49-F238E27FC236}">
                    <a16:creationId xmlns:a16="http://schemas.microsoft.com/office/drawing/2014/main" id="{6CC84894-3C78-5B4D-AE92-2EB202916034}"/>
                  </a:ext>
                </a:extLst>
              </p:cNvPr>
              <p:cNvSpPr txBox="1">
                <a:spLocks noRot="1" noChangeAspect="1" noMove="1" noResize="1" noEditPoints="1" noAdjustHandles="1" noChangeArrowheads="1" noChangeShapeType="1" noTextEdit="1"/>
              </p:cNvSpPr>
              <p:nvPr/>
            </p:nvSpPr>
            <p:spPr>
              <a:xfrm>
                <a:off x="8526316" y="1345864"/>
                <a:ext cx="1446230" cy="524118"/>
              </a:xfrm>
              <a:prstGeom prst="rect">
                <a:avLst/>
              </a:prstGeom>
              <a:blipFill>
                <a:blip r:embed="rId6"/>
                <a:stretch>
                  <a:fillRect l="-1739" t="-4762" r="-870" b="-14286"/>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E122FD5F-F4D1-C443-BCBC-0ACEDC904DD7}"/>
              </a:ext>
            </a:extLst>
          </p:cNvPr>
          <p:cNvSpPr txBox="1"/>
          <p:nvPr/>
        </p:nvSpPr>
        <p:spPr>
          <a:xfrm>
            <a:off x="9490497" y="2956075"/>
            <a:ext cx="398577"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a</a:t>
            </a:r>
          </a:p>
          <a:p>
            <a:endParaRPr lang="en-US" dirty="0">
              <a:latin typeface="Lucida Console" panose="020B0609040504020204" pitchFamily="49" charset="0"/>
            </a:endParaRPr>
          </a:p>
        </p:txBody>
      </p:sp>
      <p:sp>
        <p:nvSpPr>
          <p:cNvPr id="25" name="TextBox 24">
            <a:extLst>
              <a:ext uri="{FF2B5EF4-FFF2-40B4-BE49-F238E27FC236}">
                <a16:creationId xmlns:a16="http://schemas.microsoft.com/office/drawing/2014/main" id="{27F7C4B4-868C-AA4F-89EA-BC91879D4904}"/>
              </a:ext>
            </a:extLst>
          </p:cNvPr>
          <p:cNvSpPr txBox="1"/>
          <p:nvPr/>
        </p:nvSpPr>
        <p:spPr>
          <a:xfrm>
            <a:off x="9395084" y="3747402"/>
            <a:ext cx="378135"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b</a:t>
            </a:r>
          </a:p>
          <a:p>
            <a:endParaRPr lang="en-US" dirty="0">
              <a:latin typeface="Lucida Console" panose="020B0609040504020204" pitchFamily="49" charset="0"/>
            </a:endParaRPr>
          </a:p>
        </p:txBody>
      </p:sp>
      <p:sp>
        <p:nvSpPr>
          <p:cNvPr id="27" name="TextBox 26">
            <a:extLst>
              <a:ext uri="{FF2B5EF4-FFF2-40B4-BE49-F238E27FC236}">
                <a16:creationId xmlns:a16="http://schemas.microsoft.com/office/drawing/2014/main" id="{1A7AE56F-4273-464D-A6F8-FBCEBC180994}"/>
              </a:ext>
            </a:extLst>
          </p:cNvPr>
          <p:cNvSpPr txBox="1"/>
          <p:nvPr/>
        </p:nvSpPr>
        <p:spPr>
          <a:xfrm>
            <a:off x="10162893" y="3609740"/>
            <a:ext cx="551965"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c</a:t>
            </a:r>
          </a:p>
          <a:p>
            <a:endParaRPr lang="en-US" dirty="0">
              <a:latin typeface="Lucida Console" panose="020B0609040504020204" pitchFamily="49" charset="0"/>
            </a:endParaRPr>
          </a:p>
        </p:txBody>
      </p:sp>
    </p:spTree>
    <p:extLst>
      <p:ext uri="{BB962C8B-B14F-4D97-AF65-F5344CB8AC3E}">
        <p14:creationId xmlns:p14="http://schemas.microsoft.com/office/powerpoint/2010/main" val="27129347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dirty="0"/>
              <a:t>Surface Area: Pixel-wise calculation </a:t>
            </a:r>
          </a:p>
        </p:txBody>
      </p:sp>
      <p:pic>
        <p:nvPicPr>
          <p:cNvPr id="6" name="Picture 5" descr="A picture containing text&#10;&#10;Description automatically generated">
            <a:extLst>
              <a:ext uri="{FF2B5EF4-FFF2-40B4-BE49-F238E27FC236}">
                <a16:creationId xmlns:a16="http://schemas.microsoft.com/office/drawing/2014/main" id="{655C32A4-9AC7-1E4A-A818-1FA48986895C}"/>
              </a:ext>
            </a:extLst>
          </p:cNvPr>
          <p:cNvPicPr>
            <a:picLocks noChangeAspect="1"/>
          </p:cNvPicPr>
          <p:nvPr/>
        </p:nvPicPr>
        <p:blipFill>
          <a:blip r:embed="rId3"/>
          <a:stretch>
            <a:fillRect/>
          </a:stretch>
        </p:blipFill>
        <p:spPr>
          <a:xfrm>
            <a:off x="7605766" y="2553092"/>
            <a:ext cx="3209261" cy="3139494"/>
          </a:xfrm>
          <a:prstGeom prst="rect">
            <a:avLst/>
          </a:prstGeom>
          <a:ln w="38100">
            <a:solidFill>
              <a:schemeClr val="tx1"/>
            </a:solidFill>
          </a:ln>
        </p:spPr>
      </p:pic>
      <p:sp>
        <p:nvSpPr>
          <p:cNvPr id="7" name="Right Triangle 6">
            <a:extLst>
              <a:ext uri="{FF2B5EF4-FFF2-40B4-BE49-F238E27FC236}">
                <a16:creationId xmlns:a16="http://schemas.microsoft.com/office/drawing/2014/main" id="{BFEFDDB1-AF92-764A-A7BC-797DC09CEB51}"/>
              </a:ext>
            </a:extLst>
          </p:cNvPr>
          <p:cNvSpPr/>
          <p:nvPr/>
        </p:nvSpPr>
        <p:spPr>
          <a:xfrm rot="10800000">
            <a:off x="8209101" y="3109826"/>
            <a:ext cx="995817"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DC06AC5-DCEB-484B-AB27-E3F6BA283C49}"/>
              </a:ext>
            </a:extLst>
          </p:cNvPr>
          <p:cNvSpPr/>
          <p:nvPr/>
        </p:nvSpPr>
        <p:spPr>
          <a:xfrm>
            <a:off x="8156911" y="3080600"/>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1662579-A875-9C42-A645-E96446B5FA88}"/>
              </a:ext>
            </a:extLst>
          </p:cNvPr>
          <p:cNvSpPr/>
          <p:nvPr/>
        </p:nvSpPr>
        <p:spPr>
          <a:xfrm>
            <a:off x="9161079" y="308268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AC197ED-C213-2043-97D3-8C9FB92D5D70}"/>
              </a:ext>
            </a:extLst>
          </p:cNvPr>
          <p:cNvSpPr/>
          <p:nvPr/>
        </p:nvSpPr>
        <p:spPr>
          <a:xfrm>
            <a:off x="10227877" y="3072250"/>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1B848EC-CF70-8748-A35B-50375729C323}"/>
              </a:ext>
            </a:extLst>
          </p:cNvPr>
          <p:cNvSpPr/>
          <p:nvPr/>
        </p:nvSpPr>
        <p:spPr>
          <a:xfrm>
            <a:off x="9175693" y="411190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26D4FB1-8D50-0B4F-81E7-5EE72E25B54C}"/>
              </a:ext>
            </a:extLst>
          </p:cNvPr>
          <p:cNvSpPr/>
          <p:nvPr/>
        </p:nvSpPr>
        <p:spPr>
          <a:xfrm>
            <a:off x="10215351" y="411190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6D02B0A8-FF9C-0847-8D5E-52B3751CA0A2}"/>
              </a:ext>
            </a:extLst>
          </p:cNvPr>
          <p:cNvSpPr/>
          <p:nvPr/>
        </p:nvSpPr>
        <p:spPr>
          <a:xfrm>
            <a:off x="8161087" y="411190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AA234C1-549F-D94B-ACC2-04BBB8C79F6D}"/>
              </a:ext>
            </a:extLst>
          </p:cNvPr>
          <p:cNvSpPr/>
          <p:nvPr/>
        </p:nvSpPr>
        <p:spPr>
          <a:xfrm>
            <a:off x="9188219" y="521029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C59784B-CF2D-1546-986C-83A121215885}"/>
              </a:ext>
            </a:extLst>
          </p:cNvPr>
          <p:cNvSpPr/>
          <p:nvPr/>
        </p:nvSpPr>
        <p:spPr>
          <a:xfrm>
            <a:off x="10215351" y="5201670"/>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904CA69-06D8-194A-ACAD-F155615500A9}"/>
              </a:ext>
            </a:extLst>
          </p:cNvPr>
          <p:cNvSpPr/>
          <p:nvPr/>
        </p:nvSpPr>
        <p:spPr>
          <a:xfrm>
            <a:off x="8156361" y="521892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Triangle 33">
            <a:extLst>
              <a:ext uri="{FF2B5EF4-FFF2-40B4-BE49-F238E27FC236}">
                <a16:creationId xmlns:a16="http://schemas.microsoft.com/office/drawing/2014/main" id="{1BFE1674-A29D-6248-AE89-8323A90B8A9C}"/>
              </a:ext>
            </a:extLst>
          </p:cNvPr>
          <p:cNvSpPr/>
          <p:nvPr/>
        </p:nvSpPr>
        <p:spPr>
          <a:xfrm rot="10800000" flipH="1">
            <a:off x="9205041" y="3110066"/>
            <a:ext cx="1037449"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Triangle 34">
            <a:extLst>
              <a:ext uri="{FF2B5EF4-FFF2-40B4-BE49-F238E27FC236}">
                <a16:creationId xmlns:a16="http://schemas.microsoft.com/office/drawing/2014/main" id="{D48216E9-9D06-AF4F-B340-4E2E57E7D5D9}"/>
              </a:ext>
            </a:extLst>
          </p:cNvPr>
          <p:cNvSpPr/>
          <p:nvPr/>
        </p:nvSpPr>
        <p:spPr>
          <a:xfrm rot="10800000" flipV="1">
            <a:off x="8219541" y="4161772"/>
            <a:ext cx="996916" cy="1077236"/>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Triangle 35">
            <a:extLst>
              <a:ext uri="{FF2B5EF4-FFF2-40B4-BE49-F238E27FC236}">
                <a16:creationId xmlns:a16="http://schemas.microsoft.com/office/drawing/2014/main" id="{84E3642C-246D-DC46-81A0-F4F5B234E7C8}"/>
              </a:ext>
            </a:extLst>
          </p:cNvPr>
          <p:cNvSpPr/>
          <p:nvPr/>
        </p:nvSpPr>
        <p:spPr>
          <a:xfrm rot="10800000" flipH="1" flipV="1">
            <a:off x="9215437" y="4162012"/>
            <a:ext cx="1038594" cy="1077236"/>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Triangle 37">
            <a:extLst>
              <a:ext uri="{FF2B5EF4-FFF2-40B4-BE49-F238E27FC236}">
                <a16:creationId xmlns:a16="http://schemas.microsoft.com/office/drawing/2014/main" id="{6EB025BD-5BC7-734B-A073-8639AA185C39}"/>
              </a:ext>
            </a:extLst>
          </p:cNvPr>
          <p:cNvSpPr/>
          <p:nvPr/>
        </p:nvSpPr>
        <p:spPr>
          <a:xfrm flipH="1" flipV="1">
            <a:off x="9203862" y="4148279"/>
            <a:ext cx="1038594" cy="1077236"/>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Triangle 38">
            <a:extLst>
              <a:ext uri="{FF2B5EF4-FFF2-40B4-BE49-F238E27FC236}">
                <a16:creationId xmlns:a16="http://schemas.microsoft.com/office/drawing/2014/main" id="{1F6375AC-56C6-DA43-BC02-965B7E63AD42}"/>
              </a:ext>
            </a:extLst>
          </p:cNvPr>
          <p:cNvSpPr/>
          <p:nvPr/>
        </p:nvSpPr>
        <p:spPr>
          <a:xfrm>
            <a:off x="8185607" y="3097540"/>
            <a:ext cx="995817"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Triangle 39">
            <a:extLst>
              <a:ext uri="{FF2B5EF4-FFF2-40B4-BE49-F238E27FC236}">
                <a16:creationId xmlns:a16="http://schemas.microsoft.com/office/drawing/2014/main" id="{5E0560D8-6B9D-6D44-83A9-8728EE7D5FEE}"/>
              </a:ext>
            </a:extLst>
          </p:cNvPr>
          <p:cNvSpPr/>
          <p:nvPr/>
        </p:nvSpPr>
        <p:spPr>
          <a:xfrm flipH="1">
            <a:off x="9232295" y="3097540"/>
            <a:ext cx="1037449"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2402AEC7-9CBD-D742-99A6-8C30597DDC18}"/>
              </a:ext>
            </a:extLst>
          </p:cNvPr>
          <p:cNvSpPr/>
          <p:nvPr/>
        </p:nvSpPr>
        <p:spPr>
          <a:xfrm rot="5400000">
            <a:off x="8152348" y="4173523"/>
            <a:ext cx="1131735" cy="1067073"/>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
            <a:extLst>
              <a:ext uri="{FF2B5EF4-FFF2-40B4-BE49-F238E27FC236}">
                <a16:creationId xmlns:a16="http://schemas.microsoft.com/office/drawing/2014/main" id="{3FF3AF7A-6FEF-134E-BB99-031FD998EB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068" y="1508491"/>
            <a:ext cx="6643652" cy="482303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90E59D4-FD96-9443-8039-4C0E84ED0D65}"/>
                  </a:ext>
                </a:extLst>
              </p:cNvPr>
              <p:cNvSpPr txBox="1"/>
              <p:nvPr/>
            </p:nvSpPr>
            <p:spPr>
              <a:xfrm>
                <a:off x="8559411" y="1567042"/>
                <a:ext cx="4089790" cy="84029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𝑖</m:t>
                          </m:r>
                        </m:sub>
                        <m:sup>
                          <m:r>
                            <a:rPr lang="en-US" sz="2000" b="0" i="1" smtClean="0">
                              <a:latin typeface="Cambria Math" panose="02040503050406030204" pitchFamily="18" charset="0"/>
                            </a:rPr>
                            <m:t>𝑛</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𝑆𝐴</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𝑆𝐴</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 </m:t>
                              </m:r>
                              <m:r>
                                <a:rPr lang="en-US" sz="2000" i="1">
                                  <a:latin typeface="Cambria Math" panose="02040503050406030204" pitchFamily="18" charset="0"/>
                                </a:rPr>
                                <m:t>𝑆𝐴</m:t>
                              </m:r>
                            </m:e>
                            <m:sub>
                              <m:r>
                                <a:rPr lang="en-US" sz="2000" b="0" i="1" smtClean="0">
                                  <a:latin typeface="Cambria Math" panose="02040503050406030204" pitchFamily="18" charset="0"/>
                                </a:rPr>
                                <m:t>𝑛</m:t>
                              </m:r>
                            </m:sub>
                          </m:sSub>
                        </m:e>
                      </m:nary>
                    </m:oMath>
                  </m:oMathPara>
                </a14:m>
                <a:endParaRPr lang="en-US" sz="2400" dirty="0"/>
              </a:p>
            </p:txBody>
          </p:sp>
        </mc:Choice>
        <mc:Fallback xmlns="">
          <p:sp>
            <p:nvSpPr>
              <p:cNvPr id="9" name="TextBox 8">
                <a:extLst>
                  <a:ext uri="{FF2B5EF4-FFF2-40B4-BE49-F238E27FC236}">
                    <a16:creationId xmlns:a16="http://schemas.microsoft.com/office/drawing/2014/main" id="{D90E59D4-FD96-9443-8039-4C0E84ED0D65}"/>
                  </a:ext>
                </a:extLst>
              </p:cNvPr>
              <p:cNvSpPr txBox="1">
                <a:spLocks noRot="1" noChangeAspect="1" noMove="1" noResize="1" noEditPoints="1" noAdjustHandles="1" noChangeArrowheads="1" noChangeShapeType="1" noTextEdit="1"/>
              </p:cNvSpPr>
              <p:nvPr/>
            </p:nvSpPr>
            <p:spPr>
              <a:xfrm>
                <a:off x="8559411" y="1567042"/>
                <a:ext cx="4089790" cy="840295"/>
              </a:xfrm>
              <a:prstGeom prst="rect">
                <a:avLst/>
              </a:prstGeom>
              <a:blipFill>
                <a:blip r:embed="rId5"/>
                <a:stretch>
                  <a:fillRect l="-7407" t="-119403" b="-1791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785C091-94C4-824F-A7D9-D9D483F61900}"/>
                  </a:ext>
                </a:extLst>
              </p:cNvPr>
              <p:cNvSpPr txBox="1"/>
              <p:nvPr/>
            </p:nvSpPr>
            <p:spPr>
              <a:xfrm>
                <a:off x="7259783" y="1654246"/>
                <a:ext cx="2022005"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𝑂𝑏𝑗𝑒𝑐𝑡</m:t>
                      </m:r>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𝑆𝑢𝑟𝑓𝑎𝑐𝑒</m:t>
                      </m:r>
                      <m:r>
                        <a:rPr lang="en-US" b="0" i="1" smtClean="0">
                          <a:latin typeface="Cambria Math" panose="02040503050406030204" pitchFamily="18" charset="0"/>
                        </a:rPr>
                        <m:t> </m:t>
                      </m:r>
                      <m:r>
                        <a:rPr lang="en-US" b="0" i="1" smtClean="0">
                          <a:latin typeface="Cambria Math" panose="02040503050406030204" pitchFamily="18" charset="0"/>
                        </a:rPr>
                        <m:t>𝐴𝑟𝑒𝑎</m:t>
                      </m:r>
                      <m:r>
                        <a:rPr lang="en-US" b="0" i="1" smtClean="0">
                          <a:latin typeface="Cambria Math" panose="02040503050406030204" pitchFamily="18" charset="0"/>
                        </a:rPr>
                        <m:t>= </m:t>
                      </m:r>
                    </m:oMath>
                  </m:oMathPara>
                </a14:m>
                <a:endParaRPr lang="en-US" dirty="0"/>
              </a:p>
            </p:txBody>
          </p:sp>
        </mc:Choice>
        <mc:Fallback xmlns="">
          <p:sp>
            <p:nvSpPr>
              <p:cNvPr id="10" name="TextBox 9">
                <a:extLst>
                  <a:ext uri="{FF2B5EF4-FFF2-40B4-BE49-F238E27FC236}">
                    <a16:creationId xmlns:a16="http://schemas.microsoft.com/office/drawing/2014/main" id="{8785C091-94C4-824F-A7D9-D9D483F61900}"/>
                  </a:ext>
                </a:extLst>
              </p:cNvPr>
              <p:cNvSpPr txBox="1">
                <a:spLocks noRot="1" noChangeAspect="1" noMove="1" noResize="1" noEditPoints="1" noAdjustHandles="1" noChangeArrowheads="1" noChangeShapeType="1" noTextEdit="1"/>
              </p:cNvSpPr>
              <p:nvPr/>
            </p:nvSpPr>
            <p:spPr>
              <a:xfrm>
                <a:off x="7259783" y="1654246"/>
                <a:ext cx="2022005" cy="553998"/>
              </a:xfrm>
              <a:prstGeom prst="rect">
                <a:avLst/>
              </a:prstGeom>
              <a:blipFill>
                <a:blip r:embed="rId6"/>
                <a:stretch>
                  <a:fillRect t="-4545" b="-20455"/>
                </a:stretch>
              </a:blipFill>
            </p:spPr>
            <p:txBody>
              <a:bodyPr/>
              <a:lstStyle/>
              <a:p>
                <a:r>
                  <a:rPr lang="en-US">
                    <a:noFill/>
                  </a:rPr>
                  <a:t> </a:t>
                </a:r>
              </a:p>
            </p:txBody>
          </p:sp>
        </mc:Fallback>
      </mc:AlternateContent>
    </p:spTree>
    <p:extLst>
      <p:ext uri="{BB962C8B-B14F-4D97-AF65-F5344CB8AC3E}">
        <p14:creationId xmlns:p14="http://schemas.microsoft.com/office/powerpoint/2010/main" val="181584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4F46D-4259-B849-B806-1C13BC617E22}"/>
              </a:ext>
            </a:extLst>
          </p:cNvPr>
          <p:cNvSpPr>
            <a:spLocks noGrp="1"/>
          </p:cNvSpPr>
          <p:nvPr>
            <p:ph type="title"/>
          </p:nvPr>
        </p:nvSpPr>
        <p:spPr/>
        <p:txBody>
          <a:bodyPr/>
          <a:lstStyle/>
          <a:p>
            <a:r>
              <a:rPr lang="en-US" dirty="0"/>
              <a:t>Ground Plane</a:t>
            </a:r>
          </a:p>
        </p:txBody>
      </p:sp>
      <p:pic>
        <p:nvPicPr>
          <p:cNvPr id="12" name="Picture 2">
            <a:extLst>
              <a:ext uri="{FF2B5EF4-FFF2-40B4-BE49-F238E27FC236}">
                <a16:creationId xmlns:a16="http://schemas.microsoft.com/office/drawing/2014/main" id="{BAC994A8-AB67-7F48-B8E5-8FD2A24531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004" y="1690688"/>
            <a:ext cx="5154996" cy="374232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icture containing indoor, bedroom&#10;&#10;Description automatically generated">
            <a:extLst>
              <a:ext uri="{FF2B5EF4-FFF2-40B4-BE49-F238E27FC236}">
                <a16:creationId xmlns:a16="http://schemas.microsoft.com/office/drawing/2014/main" id="{82BAC9F0-C892-5D42-A8E5-FD431DB9E1DC}"/>
              </a:ext>
            </a:extLst>
          </p:cNvPr>
          <p:cNvPicPr>
            <a:picLocks noChangeAspect="1"/>
          </p:cNvPicPr>
          <p:nvPr/>
        </p:nvPicPr>
        <p:blipFill>
          <a:blip r:embed="rId4"/>
          <a:stretch>
            <a:fillRect/>
          </a:stretch>
        </p:blipFill>
        <p:spPr>
          <a:xfrm>
            <a:off x="6511389" y="1690688"/>
            <a:ext cx="5154996" cy="3742668"/>
          </a:xfrm>
          <a:prstGeom prst="rect">
            <a:avLst/>
          </a:prstGeom>
        </p:spPr>
      </p:pic>
    </p:spTree>
    <p:extLst>
      <p:ext uri="{BB962C8B-B14F-4D97-AF65-F5344CB8AC3E}">
        <p14:creationId xmlns:p14="http://schemas.microsoft.com/office/powerpoint/2010/main" val="2829852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4F46D-4259-B849-B806-1C13BC617E22}"/>
              </a:ext>
            </a:extLst>
          </p:cNvPr>
          <p:cNvSpPr>
            <a:spLocks noGrp="1"/>
          </p:cNvSpPr>
          <p:nvPr>
            <p:ph type="title"/>
          </p:nvPr>
        </p:nvSpPr>
        <p:spPr/>
        <p:txBody>
          <a:bodyPr/>
          <a:lstStyle/>
          <a:p>
            <a:r>
              <a:rPr lang="en-US" dirty="0"/>
              <a:t>Ground Plane</a:t>
            </a:r>
          </a:p>
        </p:txBody>
      </p:sp>
      <p:pic>
        <p:nvPicPr>
          <p:cNvPr id="20482" name="Picture 2">
            <a:extLst>
              <a:ext uri="{FF2B5EF4-FFF2-40B4-BE49-F238E27FC236}">
                <a16:creationId xmlns:a16="http://schemas.microsoft.com/office/drawing/2014/main" id="{526BDD3F-3406-2141-99F5-F010DF826F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86" y="1373360"/>
            <a:ext cx="4851400" cy="3530600"/>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a:extLst>
              <a:ext uri="{FF2B5EF4-FFF2-40B4-BE49-F238E27FC236}">
                <a16:creationId xmlns:a16="http://schemas.microsoft.com/office/drawing/2014/main" id="{0D97220C-D153-0F4E-8276-881F447237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9300" y="765175"/>
            <a:ext cx="6362700" cy="57277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icture containing indoor, bedroom&#10;&#10;Description automatically generated">
            <a:extLst>
              <a:ext uri="{FF2B5EF4-FFF2-40B4-BE49-F238E27FC236}">
                <a16:creationId xmlns:a16="http://schemas.microsoft.com/office/drawing/2014/main" id="{82BAC9F0-C892-5D42-A8E5-FD431DB9E1DC}"/>
              </a:ext>
            </a:extLst>
          </p:cNvPr>
          <p:cNvPicPr>
            <a:picLocks noChangeAspect="1"/>
          </p:cNvPicPr>
          <p:nvPr/>
        </p:nvPicPr>
        <p:blipFill>
          <a:blip r:embed="rId5"/>
          <a:stretch>
            <a:fillRect/>
          </a:stretch>
        </p:blipFill>
        <p:spPr>
          <a:xfrm>
            <a:off x="9830717" y="1690688"/>
            <a:ext cx="1523083" cy="1105800"/>
          </a:xfrm>
          <a:prstGeom prst="rect">
            <a:avLst/>
          </a:prstGeom>
        </p:spPr>
      </p:pic>
    </p:spTree>
    <p:extLst>
      <p:ext uri="{BB962C8B-B14F-4D97-AF65-F5344CB8AC3E}">
        <p14:creationId xmlns:p14="http://schemas.microsoft.com/office/powerpoint/2010/main" val="637774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737259"/>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
        <p:nvSpPr>
          <p:cNvPr id="14" name="Oval 13">
            <a:extLst>
              <a:ext uri="{FF2B5EF4-FFF2-40B4-BE49-F238E27FC236}">
                <a16:creationId xmlns:a16="http://schemas.microsoft.com/office/drawing/2014/main" id="{6A4BC53F-AE9B-054F-AEA7-31A0A1DAC730}"/>
              </a:ext>
            </a:extLst>
          </p:cNvPr>
          <p:cNvSpPr/>
          <p:nvPr/>
        </p:nvSpPr>
        <p:spPr>
          <a:xfrm>
            <a:off x="7247869" y="4087091"/>
            <a:ext cx="1602201" cy="2770909"/>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21462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B7CB3-0542-9347-94B0-563FCF3FA560}"/>
              </a:ext>
            </a:extLst>
          </p:cNvPr>
          <p:cNvSpPr>
            <a:spLocks noGrp="1"/>
          </p:cNvSpPr>
          <p:nvPr>
            <p:ph type="title"/>
          </p:nvPr>
        </p:nvSpPr>
        <p:spPr/>
        <p:txBody>
          <a:bodyPr/>
          <a:lstStyle/>
          <a:p>
            <a:r>
              <a:rPr lang="en-US" dirty="0"/>
              <a:t>Clutter</a:t>
            </a:r>
          </a:p>
        </p:txBody>
      </p:sp>
      <p:sp>
        <p:nvSpPr>
          <p:cNvPr id="4" name="TextBox 3">
            <a:extLst>
              <a:ext uri="{FF2B5EF4-FFF2-40B4-BE49-F238E27FC236}">
                <a16:creationId xmlns:a16="http://schemas.microsoft.com/office/drawing/2014/main" id="{539F3BD0-03FD-8744-8938-3BF442A7F66C}"/>
              </a:ext>
            </a:extLst>
          </p:cNvPr>
          <p:cNvSpPr txBox="1"/>
          <p:nvPr/>
        </p:nvSpPr>
        <p:spPr>
          <a:xfrm>
            <a:off x="2435134" y="5840487"/>
            <a:ext cx="7321731" cy="276999"/>
          </a:xfrm>
          <a:prstGeom prst="rect">
            <a:avLst/>
          </a:prstGeom>
          <a:noFill/>
        </p:spPr>
        <p:txBody>
          <a:bodyPr wrap="square" lIns="0" tIns="0" rIns="0" bIns="0" rtlCol="0">
            <a:spAutoFit/>
          </a:bodyPr>
          <a:lstStyle/>
          <a:p>
            <a:r>
              <a:rPr lang="en-US" dirty="0"/>
              <a:t>Clutter Score = Complete Ground Plane SA – Visible Ground Plane SA</a:t>
            </a:r>
          </a:p>
        </p:txBody>
      </p:sp>
      <p:pic>
        <p:nvPicPr>
          <p:cNvPr id="9" name="Picture 2">
            <a:extLst>
              <a:ext uri="{FF2B5EF4-FFF2-40B4-BE49-F238E27FC236}">
                <a16:creationId xmlns:a16="http://schemas.microsoft.com/office/drawing/2014/main" id="{EC747CCD-B09E-6A4B-981F-249399263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004" y="1690688"/>
            <a:ext cx="5154996" cy="37423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indoor, bedroom&#10;&#10;Description automatically generated">
            <a:extLst>
              <a:ext uri="{FF2B5EF4-FFF2-40B4-BE49-F238E27FC236}">
                <a16:creationId xmlns:a16="http://schemas.microsoft.com/office/drawing/2014/main" id="{BC2E6EFA-CED6-0B46-8DCF-7B8482D14872}"/>
              </a:ext>
            </a:extLst>
          </p:cNvPr>
          <p:cNvPicPr>
            <a:picLocks noChangeAspect="1"/>
          </p:cNvPicPr>
          <p:nvPr/>
        </p:nvPicPr>
        <p:blipFill>
          <a:blip r:embed="rId4"/>
          <a:stretch>
            <a:fillRect/>
          </a:stretch>
        </p:blipFill>
        <p:spPr>
          <a:xfrm>
            <a:off x="6511389" y="1690688"/>
            <a:ext cx="5154996" cy="3742668"/>
          </a:xfrm>
          <a:prstGeom prst="rect">
            <a:avLst/>
          </a:prstGeom>
        </p:spPr>
      </p:pic>
    </p:spTree>
    <p:extLst>
      <p:ext uri="{BB962C8B-B14F-4D97-AF65-F5344CB8AC3E}">
        <p14:creationId xmlns:p14="http://schemas.microsoft.com/office/powerpoint/2010/main" val="29179894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B7CB3-0542-9347-94B0-563FCF3FA560}"/>
              </a:ext>
            </a:extLst>
          </p:cNvPr>
          <p:cNvSpPr>
            <a:spLocks noGrp="1"/>
          </p:cNvSpPr>
          <p:nvPr>
            <p:ph type="title"/>
          </p:nvPr>
        </p:nvSpPr>
        <p:spPr/>
        <p:txBody>
          <a:bodyPr/>
          <a:lstStyle/>
          <a:p>
            <a:r>
              <a:rPr lang="en-US" dirty="0"/>
              <a:t>Clutter</a:t>
            </a:r>
          </a:p>
        </p:txBody>
      </p:sp>
      <p:pic>
        <p:nvPicPr>
          <p:cNvPr id="21506" name="Picture 2">
            <a:extLst>
              <a:ext uri="{FF2B5EF4-FFF2-40B4-BE49-F238E27FC236}">
                <a16:creationId xmlns:a16="http://schemas.microsoft.com/office/drawing/2014/main" id="{C19143C9-3D77-FF4C-838E-10E7F5B426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404" y="1690688"/>
            <a:ext cx="4594696" cy="3283613"/>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a:extLst>
              <a:ext uri="{FF2B5EF4-FFF2-40B4-BE49-F238E27FC236}">
                <a16:creationId xmlns:a16="http://schemas.microsoft.com/office/drawing/2014/main" id="{1B4FA2A2-0DB6-5540-B83C-FB7B25AE1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4228" y="503159"/>
            <a:ext cx="6489700" cy="615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9471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213932" y="108675"/>
            <a:ext cx="10515600" cy="1325563"/>
          </a:xfrm>
        </p:spPr>
        <p:txBody>
          <a:bodyPr/>
          <a:lstStyle/>
          <a:p>
            <a:r>
              <a:rPr lang="en-US" dirty="0"/>
              <a:t>Familiar Size and Relative Size </a:t>
            </a:r>
          </a:p>
        </p:txBody>
      </p:sp>
      <p:pic>
        <p:nvPicPr>
          <p:cNvPr id="6" name="Picture 5">
            <a:extLst>
              <a:ext uri="{FF2B5EF4-FFF2-40B4-BE49-F238E27FC236}">
                <a16:creationId xmlns:a16="http://schemas.microsoft.com/office/drawing/2014/main" id="{2C525253-FB1D-F64F-B4BB-B416E227EF90}"/>
              </a:ext>
            </a:extLst>
          </p:cNvPr>
          <p:cNvPicPr>
            <a:picLocks noChangeAspect="1"/>
          </p:cNvPicPr>
          <p:nvPr/>
        </p:nvPicPr>
        <p:blipFill>
          <a:blip r:embed="rId3"/>
          <a:stretch>
            <a:fillRect/>
          </a:stretch>
        </p:blipFill>
        <p:spPr>
          <a:xfrm>
            <a:off x="213932" y="1596676"/>
            <a:ext cx="6068732" cy="4712684"/>
          </a:xfrm>
          <a:prstGeom prst="rect">
            <a:avLst/>
          </a:prstGeom>
        </p:spPr>
      </p:pic>
      <p:pic>
        <p:nvPicPr>
          <p:cNvPr id="8" name="Picture 7">
            <a:extLst>
              <a:ext uri="{FF2B5EF4-FFF2-40B4-BE49-F238E27FC236}">
                <a16:creationId xmlns:a16="http://schemas.microsoft.com/office/drawing/2014/main" id="{1CA8254E-59A0-B24F-95F8-F2FE91C2E507}"/>
              </a:ext>
            </a:extLst>
          </p:cNvPr>
          <p:cNvPicPr>
            <a:picLocks noChangeAspect="1"/>
          </p:cNvPicPr>
          <p:nvPr/>
        </p:nvPicPr>
        <p:blipFill rotWithShape="1">
          <a:blip r:embed="rId4"/>
          <a:srcRect t="5405"/>
          <a:stretch/>
        </p:blipFill>
        <p:spPr>
          <a:xfrm rot="5400000">
            <a:off x="6446739" y="2047333"/>
            <a:ext cx="5847984" cy="3555999"/>
          </a:xfrm>
          <a:prstGeom prst="rect">
            <a:avLst/>
          </a:prstGeom>
        </p:spPr>
      </p:pic>
      <p:pic>
        <p:nvPicPr>
          <p:cNvPr id="10" name="Picture 9">
            <a:extLst>
              <a:ext uri="{FF2B5EF4-FFF2-40B4-BE49-F238E27FC236}">
                <a16:creationId xmlns:a16="http://schemas.microsoft.com/office/drawing/2014/main" id="{37F870B8-D48F-5A4E-8802-E738C3C26CBC}"/>
              </a:ext>
            </a:extLst>
          </p:cNvPr>
          <p:cNvPicPr>
            <a:picLocks noChangeAspect="1"/>
          </p:cNvPicPr>
          <p:nvPr/>
        </p:nvPicPr>
        <p:blipFill>
          <a:blip r:embed="rId5"/>
          <a:stretch>
            <a:fillRect/>
          </a:stretch>
        </p:blipFill>
        <p:spPr>
          <a:xfrm>
            <a:off x="7302137" y="646203"/>
            <a:ext cx="4553133" cy="196038"/>
          </a:xfrm>
          <a:prstGeom prst="rect">
            <a:avLst/>
          </a:prstGeom>
        </p:spPr>
      </p:pic>
    </p:spTree>
    <p:extLst>
      <p:ext uri="{BB962C8B-B14F-4D97-AF65-F5344CB8AC3E}">
        <p14:creationId xmlns:p14="http://schemas.microsoft.com/office/powerpoint/2010/main" val="26180009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01169-25CC-E041-8652-212F7B2647E7}"/>
              </a:ext>
            </a:extLst>
          </p:cNvPr>
          <p:cNvSpPr>
            <a:spLocks noGrp="1"/>
          </p:cNvSpPr>
          <p:nvPr>
            <p:ph type="title"/>
          </p:nvPr>
        </p:nvSpPr>
        <p:spPr/>
        <p:txBody>
          <a:bodyPr/>
          <a:lstStyle/>
          <a:p>
            <a:r>
              <a:rPr lang="en-US" dirty="0"/>
              <a:t>Volume of space</a:t>
            </a:r>
          </a:p>
        </p:txBody>
      </p:sp>
      <p:pic>
        <p:nvPicPr>
          <p:cNvPr id="10242" name="Picture 2">
            <a:extLst>
              <a:ext uri="{FF2B5EF4-FFF2-40B4-BE49-F238E27FC236}">
                <a16:creationId xmlns:a16="http://schemas.microsoft.com/office/drawing/2014/main" id="{F5505B90-627F-E24D-9491-32B2AEDCE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533" y="1825625"/>
            <a:ext cx="5852382" cy="4248604"/>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3">
            <a:extLst>
              <a:ext uri="{FF2B5EF4-FFF2-40B4-BE49-F238E27FC236}">
                <a16:creationId xmlns:a16="http://schemas.microsoft.com/office/drawing/2014/main" id="{EF279009-9E93-294B-87EC-4ADF9DED18AE}"/>
              </a:ext>
            </a:extLst>
          </p:cNvPr>
          <p:cNvPicPr>
            <a:picLocks noChangeAspect="1"/>
          </p:cNvPicPr>
          <p:nvPr/>
        </p:nvPicPr>
        <p:blipFill>
          <a:blip r:embed="rId4"/>
          <a:stretch>
            <a:fillRect/>
          </a:stretch>
        </p:blipFill>
        <p:spPr>
          <a:xfrm>
            <a:off x="6428045" y="1848577"/>
            <a:ext cx="5563658" cy="2642738"/>
          </a:xfrm>
          <a:prstGeom prst="rect">
            <a:avLst/>
          </a:prstGeom>
        </p:spPr>
      </p:pic>
      <p:sp>
        <p:nvSpPr>
          <p:cNvPr id="6" name="TextBox 5">
            <a:extLst>
              <a:ext uri="{FF2B5EF4-FFF2-40B4-BE49-F238E27FC236}">
                <a16:creationId xmlns:a16="http://schemas.microsoft.com/office/drawing/2014/main" id="{B3D86056-8A27-8241-9CEF-2E8DC07EE6D8}"/>
              </a:ext>
            </a:extLst>
          </p:cNvPr>
          <p:cNvSpPr txBox="1"/>
          <p:nvPr/>
        </p:nvSpPr>
        <p:spPr>
          <a:xfrm>
            <a:off x="6428045" y="4649204"/>
            <a:ext cx="3564844" cy="1477328"/>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Volume of visible space: 15.88 m</a:t>
            </a:r>
            <a:r>
              <a:rPr lang="en-US" sz="1600" baseline="30000" dirty="0">
                <a:latin typeface="Lucida Console" panose="020B0609040504020204" pitchFamily="49" charset="0"/>
              </a:rPr>
              <a:t>3</a:t>
            </a:r>
            <a:endParaRPr lang="en-US" sz="1600" dirty="0">
              <a:latin typeface="Lucida Console" panose="020B0609040504020204" pitchFamily="49" charset="0"/>
            </a:endParaRPr>
          </a:p>
          <a:p>
            <a:pPr>
              <a:lnSpc>
                <a:spcPct val="150000"/>
              </a:lnSpc>
            </a:pPr>
            <a:endParaRPr lang="en-US" sz="1600" dirty="0">
              <a:latin typeface="Lucida Console" panose="020B0609040504020204" pitchFamily="49" charset="0"/>
            </a:endParaRPr>
          </a:p>
          <a:p>
            <a:endParaRPr lang="en-US" dirty="0">
              <a:latin typeface="Lucida Console" panose="020B0609040504020204" pitchFamily="49" charset="0"/>
            </a:endParaRPr>
          </a:p>
        </p:txBody>
      </p:sp>
    </p:spTree>
    <p:extLst>
      <p:ext uri="{BB962C8B-B14F-4D97-AF65-F5344CB8AC3E}">
        <p14:creationId xmlns:p14="http://schemas.microsoft.com/office/powerpoint/2010/main" val="33190168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BD0C47-BBDC-8344-AB12-576A8A41B6D7}"/>
              </a:ext>
            </a:extLst>
          </p:cNvPr>
          <p:cNvPicPr>
            <a:picLocks noChangeAspect="1"/>
          </p:cNvPicPr>
          <p:nvPr/>
        </p:nvPicPr>
        <p:blipFill>
          <a:blip r:embed="rId3"/>
          <a:stretch>
            <a:fillRect/>
          </a:stretch>
        </p:blipFill>
        <p:spPr>
          <a:xfrm>
            <a:off x="0" y="1603206"/>
            <a:ext cx="7817460" cy="5288621"/>
          </a:xfrm>
          <a:prstGeom prst="rect">
            <a:avLst/>
          </a:prstGeom>
        </p:spPr>
      </p:pic>
      <p:sp>
        <p:nvSpPr>
          <p:cNvPr id="14" name="Rectangle 13">
            <a:extLst>
              <a:ext uri="{FF2B5EF4-FFF2-40B4-BE49-F238E27FC236}">
                <a16:creationId xmlns:a16="http://schemas.microsoft.com/office/drawing/2014/main" id="{FF4D1175-E2FF-7C4C-8DD7-7F1B93E3199F}"/>
              </a:ext>
            </a:extLst>
          </p:cNvPr>
          <p:cNvSpPr/>
          <p:nvPr/>
        </p:nvSpPr>
        <p:spPr>
          <a:xfrm>
            <a:off x="2371725" y="1352227"/>
            <a:ext cx="3724275" cy="533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48CC184-1C99-CE44-A91C-25871CE63D9D}"/>
                  </a:ext>
                </a:extLst>
              </p:cNvPr>
              <p:cNvSpPr txBox="1"/>
              <p:nvPr/>
            </p:nvSpPr>
            <p:spPr>
              <a:xfrm>
                <a:off x="216877" y="1480588"/>
                <a:ext cx="883138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𝐼𝑛𝑑𝑖𝑣𝑖𝑑𝑢𝑎𝑙</m:t>
                      </m:r>
                      <m:r>
                        <a:rPr lang="en-US" b="0" i="1" smtClean="0">
                          <a:latin typeface="Cambria Math" panose="02040503050406030204" pitchFamily="18" charset="0"/>
                        </a:rPr>
                        <m:t> </m:t>
                      </m:r>
                      <m:r>
                        <a:rPr lang="en-US" b="0" i="1" smtClean="0">
                          <a:latin typeface="Cambria Math" panose="02040503050406030204" pitchFamily="18" charset="0"/>
                        </a:rPr>
                        <m:t>𝑇𝑎𝑟𝑔𝑒𝑡</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𝐸𝑟𝑟𝑜𝑟</m:t>
                      </m:r>
                      <m:r>
                        <a:rPr lang="en-US" b="0" i="1" smtClean="0">
                          <a:latin typeface="Cambria Math" panose="02040503050406030204" pitchFamily="18" charset="0"/>
                        </a:rPr>
                        <m:t>= </m:t>
                      </m:r>
                      <m:r>
                        <a:rPr lang="en-US" b="0" i="1" smtClean="0">
                          <a:latin typeface="Cambria Math" panose="02040503050406030204" pitchFamily="18" charset="0"/>
                        </a:rPr>
                        <m:t>𝐴𝑐𝑡𝑢𝑎𝑙</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𝐸𝑠𝑡𝑖𝑚𝑎𝑡𝑒</m:t>
                      </m:r>
                    </m:oMath>
                  </m:oMathPara>
                </a14:m>
                <a:endParaRPr lang="en-US" dirty="0"/>
              </a:p>
            </p:txBody>
          </p:sp>
        </mc:Choice>
        <mc:Fallback xmlns="">
          <p:sp>
            <p:nvSpPr>
              <p:cNvPr id="7" name="TextBox 6">
                <a:extLst>
                  <a:ext uri="{FF2B5EF4-FFF2-40B4-BE49-F238E27FC236}">
                    <a16:creationId xmlns:a16="http://schemas.microsoft.com/office/drawing/2014/main" id="{D48CC184-1C99-CE44-A91C-25871CE63D9D}"/>
                  </a:ext>
                </a:extLst>
              </p:cNvPr>
              <p:cNvSpPr txBox="1">
                <a:spLocks noRot="1" noChangeAspect="1" noMove="1" noResize="1" noEditPoints="1" noAdjustHandles="1" noChangeArrowheads="1" noChangeShapeType="1" noTextEdit="1"/>
              </p:cNvSpPr>
              <p:nvPr/>
            </p:nvSpPr>
            <p:spPr>
              <a:xfrm>
                <a:off x="216877" y="1480588"/>
                <a:ext cx="8831383" cy="276999"/>
              </a:xfrm>
              <a:prstGeom prst="rect">
                <a:avLst/>
              </a:prstGeom>
              <a:blipFill>
                <a:blip r:embed="rId4"/>
                <a:stretch>
                  <a:fillRect t="-9091" b="-36364"/>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F4853202-74C9-9242-8230-0E0F9AE0466B}"/>
              </a:ext>
            </a:extLst>
          </p:cNvPr>
          <p:cNvSpPr>
            <a:spLocks noGrp="1"/>
          </p:cNvSpPr>
          <p:nvPr>
            <p:ph type="title"/>
          </p:nvPr>
        </p:nvSpPr>
        <p:spPr>
          <a:xfrm>
            <a:off x="531202" y="221518"/>
            <a:ext cx="11975123" cy="574156"/>
          </a:xfrm>
        </p:spPr>
        <p:txBody>
          <a:bodyPr>
            <a:normAutofit fontScale="90000"/>
          </a:bodyPr>
          <a:lstStyle/>
          <a:p>
            <a:r>
              <a:rPr lang="en-US" dirty="0"/>
              <a:t>Individual Image Accuracy</a:t>
            </a:r>
          </a:p>
        </p:txBody>
      </p:sp>
    </p:spTree>
    <p:extLst>
      <p:ext uri="{BB962C8B-B14F-4D97-AF65-F5344CB8AC3E}">
        <p14:creationId xmlns:p14="http://schemas.microsoft.com/office/powerpoint/2010/main" val="17994714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392F5AD-2E02-D245-8427-E0FC86FEC590}"/>
              </a:ext>
            </a:extLst>
          </p:cNvPr>
          <p:cNvPicPr>
            <a:picLocks noChangeAspect="1"/>
          </p:cNvPicPr>
          <p:nvPr/>
        </p:nvPicPr>
        <p:blipFill>
          <a:blip r:embed="rId3"/>
          <a:stretch>
            <a:fillRect/>
          </a:stretch>
        </p:blipFill>
        <p:spPr>
          <a:xfrm>
            <a:off x="0" y="1603206"/>
            <a:ext cx="7817460" cy="5288621"/>
          </a:xfrm>
          <a:prstGeom prst="rect">
            <a:avLst/>
          </a:prstGeom>
        </p:spPr>
      </p:pic>
      <p:sp>
        <p:nvSpPr>
          <p:cNvPr id="14" name="Rectangle 13">
            <a:extLst>
              <a:ext uri="{FF2B5EF4-FFF2-40B4-BE49-F238E27FC236}">
                <a16:creationId xmlns:a16="http://schemas.microsoft.com/office/drawing/2014/main" id="{FF4D1175-E2FF-7C4C-8DD7-7F1B93E3199F}"/>
              </a:ext>
            </a:extLst>
          </p:cNvPr>
          <p:cNvSpPr/>
          <p:nvPr/>
        </p:nvSpPr>
        <p:spPr>
          <a:xfrm>
            <a:off x="2371725" y="1352227"/>
            <a:ext cx="3724275" cy="533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EFA15C-0988-1847-BF81-BFDA2A570F21}"/>
                  </a:ext>
                </a:extLst>
              </p:cNvPr>
              <p:cNvSpPr txBox="1"/>
              <p:nvPr/>
            </p:nvSpPr>
            <p:spPr>
              <a:xfrm>
                <a:off x="216877" y="1480588"/>
                <a:ext cx="883138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𝐼𝑛𝑑𝑖𝑣𝑖𝑑𝑢𝑎𝑙</m:t>
                      </m:r>
                      <m:r>
                        <a:rPr lang="en-US" b="0" i="1" smtClean="0">
                          <a:latin typeface="Cambria Math" panose="02040503050406030204" pitchFamily="18" charset="0"/>
                        </a:rPr>
                        <m:t> </m:t>
                      </m:r>
                      <m:r>
                        <a:rPr lang="en-US" b="0" i="1" smtClean="0">
                          <a:latin typeface="Cambria Math" panose="02040503050406030204" pitchFamily="18" charset="0"/>
                        </a:rPr>
                        <m:t>𝑇𝑎𝑟𝑔𝑒𝑡</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𝐸𝑟𝑟𝑜𝑟</m:t>
                      </m:r>
                      <m:r>
                        <a:rPr lang="en-US" b="0" i="1" smtClean="0">
                          <a:latin typeface="Cambria Math" panose="02040503050406030204" pitchFamily="18" charset="0"/>
                        </a:rPr>
                        <m:t>= </m:t>
                      </m:r>
                      <m:r>
                        <a:rPr lang="en-US" b="0" i="1" smtClean="0">
                          <a:latin typeface="Cambria Math" panose="02040503050406030204" pitchFamily="18" charset="0"/>
                        </a:rPr>
                        <m:t>𝐴𝑐𝑡𝑢𝑎𝑙</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𝐸𝑠𝑡𝑖𝑚𝑎𝑡𝑒</m:t>
                      </m:r>
                    </m:oMath>
                  </m:oMathPara>
                </a14:m>
                <a:endParaRPr lang="en-US" dirty="0"/>
              </a:p>
            </p:txBody>
          </p:sp>
        </mc:Choice>
        <mc:Fallback xmlns="">
          <p:sp>
            <p:nvSpPr>
              <p:cNvPr id="13" name="TextBox 12">
                <a:extLst>
                  <a:ext uri="{FF2B5EF4-FFF2-40B4-BE49-F238E27FC236}">
                    <a16:creationId xmlns:a16="http://schemas.microsoft.com/office/drawing/2014/main" id="{5EEFA15C-0988-1847-BF81-BFDA2A570F21}"/>
                  </a:ext>
                </a:extLst>
              </p:cNvPr>
              <p:cNvSpPr txBox="1">
                <a:spLocks noRot="1" noChangeAspect="1" noMove="1" noResize="1" noEditPoints="1" noAdjustHandles="1" noChangeArrowheads="1" noChangeShapeType="1" noTextEdit="1"/>
              </p:cNvSpPr>
              <p:nvPr/>
            </p:nvSpPr>
            <p:spPr>
              <a:xfrm>
                <a:off x="216877" y="1480588"/>
                <a:ext cx="8831383" cy="276999"/>
              </a:xfrm>
              <a:prstGeom prst="rect">
                <a:avLst/>
              </a:prstGeom>
              <a:blipFill>
                <a:blip r:embed="rId4"/>
                <a:stretch>
                  <a:fillRect t="-8696" b="-34783"/>
                </a:stretch>
              </a:blipFill>
            </p:spPr>
            <p:txBody>
              <a:bodyPr/>
              <a:lstStyle/>
              <a:p>
                <a:r>
                  <a:rPr lang="en-US">
                    <a:noFill/>
                  </a:rPr>
                  <a:t> </a:t>
                </a:r>
              </a:p>
            </p:txBody>
          </p:sp>
        </mc:Fallback>
      </mc:AlternateContent>
      <p:sp>
        <p:nvSpPr>
          <p:cNvPr id="6" name="Donut 5">
            <a:extLst>
              <a:ext uri="{FF2B5EF4-FFF2-40B4-BE49-F238E27FC236}">
                <a16:creationId xmlns:a16="http://schemas.microsoft.com/office/drawing/2014/main" id="{E93CA842-7ACC-144C-8A19-3EAE575CEC84}"/>
              </a:ext>
            </a:extLst>
          </p:cNvPr>
          <p:cNvSpPr/>
          <p:nvPr/>
        </p:nvSpPr>
        <p:spPr>
          <a:xfrm>
            <a:off x="3400426" y="4357187"/>
            <a:ext cx="285750" cy="314325"/>
          </a:xfrm>
          <a:prstGeom prst="donu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itle 1">
            <a:extLst>
              <a:ext uri="{FF2B5EF4-FFF2-40B4-BE49-F238E27FC236}">
                <a16:creationId xmlns:a16="http://schemas.microsoft.com/office/drawing/2014/main" id="{B3AC4C0E-BB32-6141-AEEC-0A3E1883A876}"/>
              </a:ext>
            </a:extLst>
          </p:cNvPr>
          <p:cNvSpPr>
            <a:spLocks noGrp="1"/>
          </p:cNvSpPr>
          <p:nvPr>
            <p:ph type="title"/>
          </p:nvPr>
        </p:nvSpPr>
        <p:spPr>
          <a:xfrm>
            <a:off x="531202" y="221518"/>
            <a:ext cx="11975123" cy="574156"/>
          </a:xfrm>
        </p:spPr>
        <p:txBody>
          <a:bodyPr>
            <a:normAutofit fontScale="90000"/>
          </a:bodyPr>
          <a:lstStyle/>
          <a:p>
            <a:r>
              <a:rPr lang="en-US" dirty="0"/>
              <a:t>Individual Image Accuracy</a:t>
            </a:r>
          </a:p>
        </p:txBody>
      </p:sp>
    </p:spTree>
    <p:extLst>
      <p:ext uri="{BB962C8B-B14F-4D97-AF65-F5344CB8AC3E}">
        <p14:creationId xmlns:p14="http://schemas.microsoft.com/office/powerpoint/2010/main" val="32553438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4853202-74C9-9242-8230-0E0F9AE0466B}"/>
              </a:ext>
            </a:extLst>
          </p:cNvPr>
          <p:cNvSpPr>
            <a:spLocks noGrp="1"/>
          </p:cNvSpPr>
          <p:nvPr>
            <p:ph type="title"/>
          </p:nvPr>
        </p:nvSpPr>
        <p:spPr>
          <a:xfrm>
            <a:off x="216877" y="250093"/>
            <a:ext cx="11975123" cy="574156"/>
          </a:xfrm>
        </p:spPr>
        <p:txBody>
          <a:bodyPr>
            <a:normAutofit fontScale="90000"/>
          </a:bodyPr>
          <a:lstStyle/>
          <a:p>
            <a:r>
              <a:rPr lang="en-US" dirty="0"/>
              <a:t>Low and Stable Error Across Viewing Durations</a:t>
            </a:r>
          </a:p>
        </p:txBody>
      </p:sp>
      <p:pic>
        <p:nvPicPr>
          <p:cNvPr id="10" name="Picture 9">
            <a:extLst>
              <a:ext uri="{FF2B5EF4-FFF2-40B4-BE49-F238E27FC236}">
                <a16:creationId xmlns:a16="http://schemas.microsoft.com/office/drawing/2014/main" id="{A392F5AD-2E02-D245-8427-E0FC86FEC590}"/>
              </a:ext>
            </a:extLst>
          </p:cNvPr>
          <p:cNvPicPr>
            <a:picLocks noChangeAspect="1"/>
          </p:cNvPicPr>
          <p:nvPr/>
        </p:nvPicPr>
        <p:blipFill>
          <a:blip r:embed="rId3"/>
          <a:stretch>
            <a:fillRect/>
          </a:stretch>
        </p:blipFill>
        <p:spPr>
          <a:xfrm>
            <a:off x="-114124" y="4179116"/>
            <a:ext cx="3959835" cy="2678884"/>
          </a:xfrm>
          <a:prstGeom prst="rect">
            <a:avLst/>
          </a:prstGeom>
        </p:spPr>
      </p:pic>
      <p:sp>
        <p:nvSpPr>
          <p:cNvPr id="3" name="Donut 2">
            <a:extLst>
              <a:ext uri="{FF2B5EF4-FFF2-40B4-BE49-F238E27FC236}">
                <a16:creationId xmlns:a16="http://schemas.microsoft.com/office/drawing/2014/main" id="{FD8876DA-4BF5-0D42-A3FF-E6503C2DF3C0}"/>
              </a:ext>
            </a:extLst>
          </p:cNvPr>
          <p:cNvSpPr/>
          <p:nvPr/>
        </p:nvSpPr>
        <p:spPr>
          <a:xfrm>
            <a:off x="1611648" y="5589998"/>
            <a:ext cx="131604" cy="123552"/>
          </a:xfrm>
          <a:prstGeom prst="donu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2">
            <a:extLst>
              <a:ext uri="{FF2B5EF4-FFF2-40B4-BE49-F238E27FC236}">
                <a16:creationId xmlns:a16="http://schemas.microsoft.com/office/drawing/2014/main" id="{30789F28-0A09-C345-B0C9-4A4AF550F1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5790" y="1001730"/>
            <a:ext cx="7364749" cy="534652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urved Connector 4">
            <a:extLst>
              <a:ext uri="{FF2B5EF4-FFF2-40B4-BE49-F238E27FC236}">
                <a16:creationId xmlns:a16="http://schemas.microsoft.com/office/drawing/2014/main" id="{5100EEDB-9E73-5743-94EC-0B10C3ECEE41}"/>
              </a:ext>
            </a:extLst>
          </p:cNvPr>
          <p:cNvCxnSpPr/>
          <p:nvPr/>
        </p:nvCxnSpPr>
        <p:spPr>
          <a:xfrm rot="5400000" flipH="1" flipV="1">
            <a:off x="1018806" y="2431038"/>
            <a:ext cx="3757612" cy="2417427"/>
          </a:xfrm>
          <a:prstGeom prst="curvedConnector3">
            <a:avLst>
              <a:gd name="adj1" fmla="val 9981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0993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45DE5-1DA9-B046-9357-0FE22EF39133}"/>
              </a:ext>
            </a:extLst>
          </p:cNvPr>
          <p:cNvSpPr>
            <a:spLocks noGrp="1"/>
          </p:cNvSpPr>
          <p:nvPr>
            <p:ph type="title"/>
          </p:nvPr>
        </p:nvSpPr>
        <p:spPr>
          <a:xfrm>
            <a:off x="714379" y="68971"/>
            <a:ext cx="10515600" cy="1325563"/>
          </a:xfrm>
        </p:spPr>
        <p:txBody>
          <a:bodyPr/>
          <a:lstStyle/>
          <a:p>
            <a:r>
              <a:rPr lang="en-US" dirty="0"/>
              <a:t>Conclusions and Next Steps</a:t>
            </a:r>
          </a:p>
        </p:txBody>
      </p:sp>
      <p:sp>
        <p:nvSpPr>
          <p:cNvPr id="9" name="TextBox 8">
            <a:extLst>
              <a:ext uri="{FF2B5EF4-FFF2-40B4-BE49-F238E27FC236}">
                <a16:creationId xmlns:a16="http://schemas.microsoft.com/office/drawing/2014/main" id="{A04AA589-3C02-2349-81AB-A2A9D0E8453F}"/>
              </a:ext>
            </a:extLst>
          </p:cNvPr>
          <p:cNvSpPr txBox="1"/>
          <p:nvPr/>
        </p:nvSpPr>
        <p:spPr>
          <a:xfrm>
            <a:off x="5006755" y="2229192"/>
            <a:ext cx="7004957" cy="707886"/>
          </a:xfrm>
          <a:prstGeom prst="rect">
            <a:avLst/>
          </a:prstGeom>
          <a:noFill/>
        </p:spPr>
        <p:txBody>
          <a:bodyPr wrap="square" rtlCol="0">
            <a:spAutoFit/>
          </a:bodyPr>
          <a:lstStyle/>
          <a:p>
            <a:r>
              <a:rPr lang="en-US" sz="2000" dirty="0"/>
              <a:t>Sensitivity in verbal estimates of egocentric distance in pictures trends upward as viewing duration increases</a:t>
            </a:r>
          </a:p>
        </p:txBody>
      </p:sp>
      <p:sp>
        <p:nvSpPr>
          <p:cNvPr id="10" name="TextBox 9">
            <a:extLst>
              <a:ext uri="{FF2B5EF4-FFF2-40B4-BE49-F238E27FC236}">
                <a16:creationId xmlns:a16="http://schemas.microsoft.com/office/drawing/2014/main" id="{27D1F8BD-158A-8E46-BD3C-787A4CABDC77}"/>
              </a:ext>
            </a:extLst>
          </p:cNvPr>
          <p:cNvSpPr txBox="1"/>
          <p:nvPr/>
        </p:nvSpPr>
        <p:spPr>
          <a:xfrm>
            <a:off x="5006754" y="3020383"/>
            <a:ext cx="7004957" cy="1015663"/>
          </a:xfrm>
          <a:prstGeom prst="rect">
            <a:avLst/>
          </a:prstGeom>
          <a:noFill/>
        </p:spPr>
        <p:txBody>
          <a:bodyPr wrap="square" rtlCol="0">
            <a:spAutoFit/>
          </a:bodyPr>
          <a:lstStyle/>
          <a:p>
            <a:r>
              <a:rPr lang="en-US" sz="2000" dirty="0"/>
              <a:t>Will clarify if there is a correlation between relative depth cue values and sensitivity at different durations. </a:t>
            </a:r>
          </a:p>
          <a:p>
            <a:endParaRPr lang="en-US" sz="2000" dirty="0"/>
          </a:p>
        </p:txBody>
      </p:sp>
      <p:sp>
        <p:nvSpPr>
          <p:cNvPr id="11" name="TextBox 10">
            <a:extLst>
              <a:ext uri="{FF2B5EF4-FFF2-40B4-BE49-F238E27FC236}">
                <a16:creationId xmlns:a16="http://schemas.microsoft.com/office/drawing/2014/main" id="{7363775A-5493-9D42-A080-186A0502EAA0}"/>
              </a:ext>
            </a:extLst>
          </p:cNvPr>
          <p:cNvSpPr txBox="1"/>
          <p:nvPr/>
        </p:nvSpPr>
        <p:spPr>
          <a:xfrm>
            <a:off x="4959863" y="4677693"/>
            <a:ext cx="7004957" cy="707886"/>
          </a:xfrm>
          <a:prstGeom prst="rect">
            <a:avLst/>
          </a:prstGeom>
          <a:noFill/>
        </p:spPr>
        <p:txBody>
          <a:bodyPr wrap="square" rtlCol="0">
            <a:spAutoFit/>
          </a:bodyPr>
          <a:lstStyle/>
          <a:p>
            <a:r>
              <a:rPr lang="en-US" sz="2000" dirty="0"/>
              <a:t>Will yield a large set of natural scenes with precise depth judgements and depth cue values across many locations/objects </a:t>
            </a:r>
          </a:p>
        </p:txBody>
      </p:sp>
      <p:sp>
        <p:nvSpPr>
          <p:cNvPr id="12" name="Rounded Rectangle 11">
            <a:extLst>
              <a:ext uri="{FF2B5EF4-FFF2-40B4-BE49-F238E27FC236}">
                <a16:creationId xmlns:a16="http://schemas.microsoft.com/office/drawing/2014/main" id="{5FAE0CB0-C7CF-9E42-8EAE-7CBE70424756}"/>
              </a:ext>
            </a:extLst>
          </p:cNvPr>
          <p:cNvSpPr/>
          <p:nvPr/>
        </p:nvSpPr>
        <p:spPr>
          <a:xfrm>
            <a:off x="714379" y="1805529"/>
            <a:ext cx="2750734"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 1: Target Variable Verbal Judgement</a:t>
            </a:r>
          </a:p>
        </p:txBody>
      </p:sp>
      <p:sp>
        <p:nvSpPr>
          <p:cNvPr id="13" name="Rounded Rectangle 12">
            <a:extLst>
              <a:ext uri="{FF2B5EF4-FFF2-40B4-BE49-F238E27FC236}">
                <a16:creationId xmlns:a16="http://schemas.microsoft.com/office/drawing/2014/main" id="{838B609C-93E4-D645-A485-7C50FA72A9FC}"/>
              </a:ext>
            </a:extLst>
          </p:cNvPr>
          <p:cNvSpPr/>
          <p:nvPr/>
        </p:nvSpPr>
        <p:spPr>
          <a:xfrm>
            <a:off x="714377" y="3366832"/>
            <a:ext cx="275073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 2: Target at Center</a:t>
            </a:r>
          </a:p>
          <a:p>
            <a:pPr algn="ctr"/>
            <a:r>
              <a:rPr lang="en-US" dirty="0">
                <a:solidFill>
                  <a:schemeClr val="tx1"/>
                </a:solidFill>
              </a:rPr>
              <a:t>Verbal Judgement </a:t>
            </a:r>
          </a:p>
        </p:txBody>
      </p:sp>
      <p:sp>
        <p:nvSpPr>
          <p:cNvPr id="16" name="Rounded Rectangle 15">
            <a:extLst>
              <a:ext uri="{FF2B5EF4-FFF2-40B4-BE49-F238E27FC236}">
                <a16:creationId xmlns:a16="http://schemas.microsoft.com/office/drawing/2014/main" id="{14E32B43-81C7-894E-ACC3-A02FC1C37F98}"/>
              </a:ext>
            </a:extLst>
          </p:cNvPr>
          <p:cNvSpPr/>
          <p:nvPr/>
        </p:nvSpPr>
        <p:spPr>
          <a:xfrm>
            <a:off x="714378" y="4664358"/>
            <a:ext cx="2750732"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17" name="Straight Arrow Connector 16">
            <a:extLst>
              <a:ext uri="{FF2B5EF4-FFF2-40B4-BE49-F238E27FC236}">
                <a16:creationId xmlns:a16="http://schemas.microsoft.com/office/drawing/2014/main" id="{0B8F8978-7F4B-7641-8AB2-6A79C6BAA71C}"/>
              </a:ext>
            </a:extLst>
          </p:cNvPr>
          <p:cNvCxnSpPr>
            <a:cxnSpLocks/>
          </p:cNvCxnSpPr>
          <p:nvPr/>
        </p:nvCxnSpPr>
        <p:spPr>
          <a:xfrm flipV="1">
            <a:off x="3600252" y="5003940"/>
            <a:ext cx="1195890" cy="238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ight Bracket 17">
            <a:extLst>
              <a:ext uri="{FF2B5EF4-FFF2-40B4-BE49-F238E27FC236}">
                <a16:creationId xmlns:a16="http://schemas.microsoft.com/office/drawing/2014/main" id="{52609FF0-8C27-DC4E-91DA-D02154ABF918}"/>
              </a:ext>
            </a:extLst>
          </p:cNvPr>
          <p:cNvSpPr/>
          <p:nvPr/>
        </p:nvSpPr>
        <p:spPr>
          <a:xfrm>
            <a:off x="3600251" y="2031153"/>
            <a:ext cx="280020" cy="1776461"/>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4817AC69-1C32-B94F-BCD2-8C12CEFAA45D}"/>
              </a:ext>
            </a:extLst>
          </p:cNvPr>
          <p:cNvCxnSpPr>
            <a:cxnSpLocks/>
          </p:cNvCxnSpPr>
          <p:nvPr/>
        </p:nvCxnSpPr>
        <p:spPr>
          <a:xfrm>
            <a:off x="4090886" y="301512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B7D3132-A170-434A-8353-AD9BFAE5F7CE}"/>
              </a:ext>
            </a:extLst>
          </p:cNvPr>
          <p:cNvSpPr txBox="1"/>
          <p:nvPr/>
        </p:nvSpPr>
        <p:spPr>
          <a:xfrm>
            <a:off x="4959863" y="5891388"/>
            <a:ext cx="7004957" cy="707886"/>
          </a:xfrm>
          <a:prstGeom prst="rect">
            <a:avLst/>
          </a:prstGeom>
          <a:noFill/>
        </p:spPr>
        <p:txBody>
          <a:bodyPr wrap="square" rtlCol="0">
            <a:spAutoFit/>
          </a:bodyPr>
          <a:lstStyle/>
          <a:p>
            <a:r>
              <a:rPr lang="en-US" sz="2000" dirty="0"/>
              <a:t>Does discrimination performance vary systematically based on relative cue values?</a:t>
            </a:r>
          </a:p>
        </p:txBody>
      </p:sp>
      <p:sp>
        <p:nvSpPr>
          <p:cNvPr id="15" name="Rounded Rectangle 14">
            <a:extLst>
              <a:ext uri="{FF2B5EF4-FFF2-40B4-BE49-F238E27FC236}">
                <a16:creationId xmlns:a16="http://schemas.microsoft.com/office/drawing/2014/main" id="{68B15335-6BD1-AA4E-A941-C06F203DDA0B}"/>
              </a:ext>
            </a:extLst>
          </p:cNvPr>
          <p:cNvSpPr/>
          <p:nvPr/>
        </p:nvSpPr>
        <p:spPr>
          <a:xfrm>
            <a:off x="714378" y="5878053"/>
            <a:ext cx="2750732"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Discrimination</a:t>
            </a:r>
          </a:p>
        </p:txBody>
      </p:sp>
      <p:cxnSp>
        <p:nvCxnSpPr>
          <p:cNvPr id="20" name="Straight Arrow Connector 19">
            <a:extLst>
              <a:ext uri="{FF2B5EF4-FFF2-40B4-BE49-F238E27FC236}">
                <a16:creationId xmlns:a16="http://schemas.microsoft.com/office/drawing/2014/main" id="{F7435515-E188-7A46-B550-F8790074384F}"/>
              </a:ext>
            </a:extLst>
          </p:cNvPr>
          <p:cNvCxnSpPr>
            <a:cxnSpLocks/>
          </p:cNvCxnSpPr>
          <p:nvPr/>
        </p:nvCxnSpPr>
        <p:spPr>
          <a:xfrm flipV="1">
            <a:off x="3600252" y="6217635"/>
            <a:ext cx="1195890" cy="238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530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4E142-98FE-EE49-8709-68CB47D6E157}"/>
              </a:ext>
            </a:extLst>
          </p:cNvPr>
          <p:cNvSpPr>
            <a:spLocks noGrp="1"/>
          </p:cNvSpPr>
          <p:nvPr>
            <p:ph type="title"/>
          </p:nvPr>
        </p:nvSpPr>
        <p:spPr>
          <a:xfrm>
            <a:off x="838200" y="513040"/>
            <a:ext cx="10515600" cy="1325563"/>
          </a:xfrm>
        </p:spPr>
        <p:txBody>
          <a:bodyPr>
            <a:normAutofit fontScale="90000"/>
          </a:bodyPr>
          <a:lstStyle/>
          <a:p>
            <a:br>
              <a:rPr lang="en-US" dirty="0"/>
            </a:br>
            <a:r>
              <a:rPr lang="en-US" dirty="0"/>
              <a:t>A computer vision approach to extracting cues from real-world scenes</a:t>
            </a:r>
            <a:br>
              <a:rPr lang="en-US" dirty="0"/>
            </a:br>
            <a:endParaRPr lang="en-US" dirty="0"/>
          </a:p>
        </p:txBody>
      </p:sp>
      <p:pic>
        <p:nvPicPr>
          <p:cNvPr id="5" name="Content Placeholder 4">
            <a:extLst>
              <a:ext uri="{FF2B5EF4-FFF2-40B4-BE49-F238E27FC236}">
                <a16:creationId xmlns:a16="http://schemas.microsoft.com/office/drawing/2014/main" id="{BD6C31C9-96F7-7A44-87BB-780323254BF5}"/>
              </a:ext>
            </a:extLst>
          </p:cNvPr>
          <p:cNvPicPr>
            <a:picLocks noGrp="1" noChangeAspect="1"/>
          </p:cNvPicPr>
          <p:nvPr>
            <p:ph idx="1"/>
          </p:nvPr>
        </p:nvPicPr>
        <p:blipFill>
          <a:blip r:embed="rId4"/>
          <a:stretch>
            <a:fillRect/>
          </a:stretch>
        </p:blipFill>
        <p:spPr>
          <a:xfrm>
            <a:off x="423420" y="2622799"/>
            <a:ext cx="3103103" cy="2003335"/>
          </a:xfrm>
        </p:spPr>
      </p:pic>
      <p:pic>
        <p:nvPicPr>
          <p:cNvPr id="6" name="Content Placeholder 7">
            <a:extLst>
              <a:ext uri="{FF2B5EF4-FFF2-40B4-BE49-F238E27FC236}">
                <a16:creationId xmlns:a16="http://schemas.microsoft.com/office/drawing/2014/main" id="{7FCA0D1A-1211-B848-914E-6063088A336F}"/>
              </a:ext>
            </a:extLst>
          </p:cNvPr>
          <p:cNvPicPr>
            <a:picLocks noChangeAspect="1"/>
          </p:cNvPicPr>
          <p:nvPr/>
        </p:nvPicPr>
        <p:blipFill>
          <a:blip r:embed="rId5"/>
          <a:stretch>
            <a:fillRect/>
          </a:stretch>
        </p:blipFill>
        <p:spPr>
          <a:xfrm>
            <a:off x="3822042" y="2622799"/>
            <a:ext cx="4008344" cy="2354902"/>
          </a:xfrm>
          <a:prstGeom prst="rect">
            <a:avLst/>
          </a:prstGeom>
        </p:spPr>
      </p:pic>
      <p:pic>
        <p:nvPicPr>
          <p:cNvPr id="8" name="Picture 7">
            <a:extLst>
              <a:ext uri="{FF2B5EF4-FFF2-40B4-BE49-F238E27FC236}">
                <a16:creationId xmlns:a16="http://schemas.microsoft.com/office/drawing/2014/main" id="{605B42BB-1B4F-3B45-A0C1-52A3CCF31563}"/>
              </a:ext>
            </a:extLst>
          </p:cNvPr>
          <p:cNvPicPr>
            <a:picLocks noChangeAspect="1"/>
          </p:cNvPicPr>
          <p:nvPr/>
        </p:nvPicPr>
        <p:blipFill rotWithShape="1">
          <a:blip r:embed="rId6"/>
          <a:srcRect t="3583"/>
          <a:stretch/>
        </p:blipFill>
        <p:spPr>
          <a:xfrm>
            <a:off x="8125904" y="2617576"/>
            <a:ext cx="3756974" cy="1933664"/>
          </a:xfrm>
          <a:prstGeom prst="rect">
            <a:avLst/>
          </a:prstGeom>
        </p:spPr>
      </p:pic>
      <p:sp>
        <p:nvSpPr>
          <p:cNvPr id="9" name="TextBox 8">
            <a:extLst>
              <a:ext uri="{FF2B5EF4-FFF2-40B4-BE49-F238E27FC236}">
                <a16:creationId xmlns:a16="http://schemas.microsoft.com/office/drawing/2014/main" id="{4DA87D43-6751-E045-9859-51EF9A7373EF}"/>
              </a:ext>
            </a:extLst>
          </p:cNvPr>
          <p:cNvSpPr txBox="1"/>
          <p:nvPr/>
        </p:nvSpPr>
        <p:spPr>
          <a:xfrm>
            <a:off x="423421" y="1973157"/>
            <a:ext cx="3103103" cy="338554"/>
          </a:xfrm>
          <a:prstGeom prst="rect">
            <a:avLst/>
          </a:prstGeom>
          <a:noFill/>
        </p:spPr>
        <p:txBody>
          <a:bodyPr wrap="square" rtlCol="0">
            <a:spAutoFit/>
          </a:bodyPr>
          <a:lstStyle/>
          <a:p>
            <a:r>
              <a:rPr lang="en-US" sz="1600" dirty="0"/>
              <a:t>1. Labeled Data </a:t>
            </a:r>
          </a:p>
        </p:txBody>
      </p:sp>
      <p:sp>
        <p:nvSpPr>
          <p:cNvPr id="10" name="TextBox 9">
            <a:extLst>
              <a:ext uri="{FF2B5EF4-FFF2-40B4-BE49-F238E27FC236}">
                <a16:creationId xmlns:a16="http://schemas.microsoft.com/office/drawing/2014/main" id="{37559B8C-B6F0-BD4C-8C27-E9D1DDA93F8C}"/>
              </a:ext>
            </a:extLst>
          </p:cNvPr>
          <p:cNvSpPr txBox="1"/>
          <p:nvPr/>
        </p:nvSpPr>
        <p:spPr>
          <a:xfrm>
            <a:off x="4138367" y="1973157"/>
            <a:ext cx="3572759" cy="338554"/>
          </a:xfrm>
          <a:prstGeom prst="rect">
            <a:avLst/>
          </a:prstGeom>
          <a:noFill/>
        </p:spPr>
        <p:txBody>
          <a:bodyPr wrap="square" rtlCol="0">
            <a:spAutoFit/>
          </a:bodyPr>
          <a:lstStyle/>
          <a:p>
            <a:r>
              <a:rPr lang="en-US" sz="1600" dirty="0">
                <a:sym typeface="Wingdings" pitchFamily="2" charset="2"/>
              </a:rPr>
              <a:t>2. Supervised learning algorithm </a:t>
            </a:r>
            <a:endParaRPr lang="en-US" sz="1600" dirty="0"/>
          </a:p>
        </p:txBody>
      </p:sp>
      <p:sp>
        <p:nvSpPr>
          <p:cNvPr id="11" name="TextBox 10">
            <a:extLst>
              <a:ext uri="{FF2B5EF4-FFF2-40B4-BE49-F238E27FC236}">
                <a16:creationId xmlns:a16="http://schemas.microsoft.com/office/drawing/2014/main" id="{6BE9CA5E-DC2E-EE43-9F5C-A3F81A73F41F}"/>
              </a:ext>
            </a:extLst>
          </p:cNvPr>
          <p:cNvSpPr txBox="1"/>
          <p:nvPr/>
        </p:nvSpPr>
        <p:spPr>
          <a:xfrm>
            <a:off x="8125904" y="1968956"/>
            <a:ext cx="3721427" cy="338554"/>
          </a:xfrm>
          <a:prstGeom prst="rect">
            <a:avLst/>
          </a:prstGeom>
          <a:noFill/>
        </p:spPr>
        <p:txBody>
          <a:bodyPr wrap="square" rtlCol="0">
            <a:spAutoFit/>
          </a:bodyPr>
          <a:lstStyle/>
          <a:p>
            <a:r>
              <a:rPr lang="en-US" sz="1600" dirty="0">
                <a:sym typeface="Wingdings" pitchFamily="2" charset="2"/>
              </a:rPr>
              <a:t>3. Predict classification of unlabeled data</a:t>
            </a:r>
            <a:endParaRPr lang="en-US" sz="1600" dirty="0"/>
          </a:p>
        </p:txBody>
      </p:sp>
      <p:cxnSp>
        <p:nvCxnSpPr>
          <p:cNvPr id="16" name="Straight Arrow Connector 15">
            <a:extLst>
              <a:ext uri="{FF2B5EF4-FFF2-40B4-BE49-F238E27FC236}">
                <a16:creationId xmlns:a16="http://schemas.microsoft.com/office/drawing/2014/main" id="{1A415C33-A446-134D-84D9-F8F60BF6F7DA}"/>
              </a:ext>
            </a:extLst>
          </p:cNvPr>
          <p:cNvCxnSpPr/>
          <p:nvPr/>
        </p:nvCxnSpPr>
        <p:spPr>
          <a:xfrm>
            <a:off x="1974972" y="2142434"/>
            <a:ext cx="20597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3DAED55-D1E7-0544-90C7-80141ED01BEB}"/>
              </a:ext>
            </a:extLst>
          </p:cNvPr>
          <p:cNvCxnSpPr/>
          <p:nvPr/>
        </p:nvCxnSpPr>
        <p:spPr>
          <a:xfrm>
            <a:off x="6998878" y="2142434"/>
            <a:ext cx="10972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D6477B8-2F8A-E74E-B1F7-343BAB40CE46}"/>
              </a:ext>
            </a:extLst>
          </p:cNvPr>
          <p:cNvSpPr txBox="1"/>
          <p:nvPr/>
        </p:nvSpPr>
        <p:spPr>
          <a:xfrm>
            <a:off x="423420" y="4710977"/>
            <a:ext cx="3103103" cy="523220"/>
          </a:xfrm>
          <a:prstGeom prst="rect">
            <a:avLst/>
          </a:prstGeom>
          <a:noFill/>
        </p:spPr>
        <p:txBody>
          <a:bodyPr wrap="square" rtlCol="0">
            <a:spAutoFit/>
          </a:bodyPr>
          <a:lstStyle/>
          <a:p>
            <a:r>
              <a:rPr lang="en-US" sz="1400" dirty="0"/>
              <a:t>a) Example still image from </a:t>
            </a:r>
            <a:r>
              <a:rPr lang="en-US" sz="1400" b="1" dirty="0"/>
              <a:t>training</a:t>
            </a:r>
            <a:r>
              <a:rPr lang="en-US" sz="1400" dirty="0"/>
              <a:t> set b) Ground truth depth map</a:t>
            </a:r>
          </a:p>
        </p:txBody>
      </p:sp>
      <p:sp>
        <p:nvSpPr>
          <p:cNvPr id="19" name="TextBox 18">
            <a:extLst>
              <a:ext uri="{FF2B5EF4-FFF2-40B4-BE49-F238E27FC236}">
                <a16:creationId xmlns:a16="http://schemas.microsoft.com/office/drawing/2014/main" id="{14557943-6BBC-344A-B4A3-006931D3B05F}"/>
              </a:ext>
            </a:extLst>
          </p:cNvPr>
          <p:cNvSpPr txBox="1"/>
          <p:nvPr/>
        </p:nvSpPr>
        <p:spPr>
          <a:xfrm>
            <a:off x="4138367" y="5062544"/>
            <a:ext cx="2912882" cy="523220"/>
          </a:xfrm>
          <a:prstGeom prst="rect">
            <a:avLst/>
          </a:prstGeom>
          <a:noFill/>
        </p:spPr>
        <p:txBody>
          <a:bodyPr wrap="square" rtlCol="0">
            <a:spAutoFit/>
          </a:bodyPr>
          <a:lstStyle/>
          <a:p>
            <a:r>
              <a:rPr lang="en-US" sz="1400" dirty="0"/>
              <a:t>Image features extracted at multiple spatial scales (local &amp; global) </a:t>
            </a:r>
          </a:p>
        </p:txBody>
      </p:sp>
      <p:sp>
        <p:nvSpPr>
          <p:cNvPr id="20" name="TextBox 19">
            <a:extLst>
              <a:ext uri="{FF2B5EF4-FFF2-40B4-BE49-F238E27FC236}">
                <a16:creationId xmlns:a16="http://schemas.microsoft.com/office/drawing/2014/main" id="{6A15A6B8-D76E-7E41-AE3C-6F5F3B5F1B93}"/>
              </a:ext>
            </a:extLst>
          </p:cNvPr>
          <p:cNvSpPr txBox="1"/>
          <p:nvPr/>
        </p:nvSpPr>
        <p:spPr>
          <a:xfrm>
            <a:off x="8125904" y="4626134"/>
            <a:ext cx="3642676" cy="523220"/>
          </a:xfrm>
          <a:prstGeom prst="rect">
            <a:avLst/>
          </a:prstGeom>
          <a:noFill/>
        </p:spPr>
        <p:txBody>
          <a:bodyPr wrap="square" rtlCol="0">
            <a:spAutoFit/>
          </a:bodyPr>
          <a:lstStyle/>
          <a:p>
            <a:r>
              <a:rPr lang="en-US" sz="1400" dirty="0"/>
              <a:t>a) Example still image from </a:t>
            </a:r>
            <a:r>
              <a:rPr lang="en-US" sz="1400" b="1" dirty="0"/>
              <a:t>testing</a:t>
            </a:r>
            <a:r>
              <a:rPr lang="en-US" sz="1400" dirty="0"/>
              <a:t> set </a:t>
            </a:r>
          </a:p>
          <a:p>
            <a:r>
              <a:rPr lang="en-US" sz="1400" dirty="0"/>
              <a:t>b) Predicted depth map </a:t>
            </a:r>
            <a:r>
              <a:rPr lang="en-US" sz="1400" dirty="0">
                <a:sym typeface="Wingdings" pitchFamily="2" charset="2"/>
              </a:rPr>
              <a:t> extract cue values</a:t>
            </a:r>
            <a:endParaRPr lang="en-US" sz="1400" dirty="0"/>
          </a:p>
        </p:txBody>
      </p:sp>
      <p:sp>
        <p:nvSpPr>
          <p:cNvPr id="21" name="TextBox 20">
            <a:extLst>
              <a:ext uri="{FF2B5EF4-FFF2-40B4-BE49-F238E27FC236}">
                <a16:creationId xmlns:a16="http://schemas.microsoft.com/office/drawing/2014/main" id="{CE64B73B-F8DB-8C40-8399-F9E1A492FD66}"/>
              </a:ext>
            </a:extLst>
          </p:cNvPr>
          <p:cNvSpPr txBox="1"/>
          <p:nvPr/>
        </p:nvSpPr>
        <p:spPr>
          <a:xfrm>
            <a:off x="298626" y="6484466"/>
            <a:ext cx="10930381" cy="261610"/>
          </a:xfrm>
          <a:prstGeom prst="rect">
            <a:avLst/>
          </a:prstGeom>
          <a:noFill/>
        </p:spPr>
        <p:txBody>
          <a:bodyPr wrap="square" rtlCol="0">
            <a:spAutoFit/>
          </a:bodyPr>
          <a:lstStyle/>
          <a:p>
            <a:r>
              <a:rPr lang="en-US" sz="1100" dirty="0"/>
              <a:t>Saxena, A., Chung, S.H., &amp; Ng, A. Y. (2007). 3-D Depth Reconstruction from a Single Still Image. </a:t>
            </a:r>
          </a:p>
        </p:txBody>
      </p:sp>
      <p:sp>
        <p:nvSpPr>
          <p:cNvPr id="3" name="TextBox 2">
            <a:extLst>
              <a:ext uri="{FF2B5EF4-FFF2-40B4-BE49-F238E27FC236}">
                <a16:creationId xmlns:a16="http://schemas.microsoft.com/office/drawing/2014/main" id="{1D2AAAD9-0155-174D-A3B6-DEE1EA5EDEBE}"/>
              </a:ext>
            </a:extLst>
          </p:cNvPr>
          <p:cNvSpPr txBox="1"/>
          <p:nvPr/>
        </p:nvSpPr>
        <p:spPr>
          <a:xfrm>
            <a:off x="8327991" y="5149354"/>
            <a:ext cx="3352800" cy="1877437"/>
          </a:xfrm>
          <a:prstGeom prst="rect">
            <a:avLst/>
          </a:prstGeom>
          <a:noFill/>
        </p:spPr>
        <p:txBody>
          <a:bodyPr wrap="square" rtlCol="0">
            <a:spAutoFit/>
          </a:bodyPr>
          <a:lstStyle/>
          <a:p>
            <a:r>
              <a:rPr lang="en-US" sz="1400" b="1" dirty="0"/>
              <a:t>Relative Cue Values: </a:t>
            </a:r>
          </a:p>
          <a:p>
            <a:r>
              <a:rPr lang="en-US" sz="1400" dirty="0"/>
              <a:t>Image 1 = [2.3, 1.2, 0.5 …]</a:t>
            </a:r>
          </a:p>
          <a:p>
            <a:r>
              <a:rPr lang="en-US" sz="1400" dirty="0"/>
              <a:t>.</a:t>
            </a:r>
          </a:p>
          <a:p>
            <a:r>
              <a:rPr lang="en-US" sz="1400" dirty="0"/>
              <a:t>.</a:t>
            </a:r>
          </a:p>
          <a:p>
            <a:r>
              <a:rPr lang="en-US" sz="1400" dirty="0"/>
              <a:t>.</a:t>
            </a:r>
          </a:p>
          <a:p>
            <a:r>
              <a:rPr lang="en-US" sz="1400" dirty="0"/>
              <a:t>Image N = [ground texture, linear perspective, monocular cues …]</a:t>
            </a:r>
          </a:p>
          <a:p>
            <a:endParaRPr lang="en-US" dirty="0"/>
          </a:p>
        </p:txBody>
      </p:sp>
      <p:sp>
        <p:nvSpPr>
          <p:cNvPr id="22" name="Rectangle 21">
            <a:extLst>
              <a:ext uri="{FF2B5EF4-FFF2-40B4-BE49-F238E27FC236}">
                <a16:creationId xmlns:a16="http://schemas.microsoft.com/office/drawing/2014/main" id="{9D155361-A628-C442-AE2C-BD0025F86687}"/>
              </a:ext>
            </a:extLst>
          </p:cNvPr>
          <p:cNvSpPr/>
          <p:nvPr/>
        </p:nvSpPr>
        <p:spPr>
          <a:xfrm>
            <a:off x="-13856" y="-27757"/>
            <a:ext cx="4225635" cy="229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Model for depth estimation</a:t>
            </a:r>
          </a:p>
        </p:txBody>
      </p:sp>
      <p:sp>
        <p:nvSpPr>
          <p:cNvPr id="23" name="Rectangle 22">
            <a:extLst>
              <a:ext uri="{FF2B5EF4-FFF2-40B4-BE49-F238E27FC236}">
                <a16:creationId xmlns:a16="http://schemas.microsoft.com/office/drawing/2014/main" id="{011A6FE8-7AE7-6C4A-A838-7442043C701D}"/>
              </a:ext>
            </a:extLst>
          </p:cNvPr>
          <p:cNvSpPr/>
          <p:nvPr/>
        </p:nvSpPr>
        <p:spPr>
          <a:xfrm>
            <a:off x="397625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Depth discrimination paradigm </a:t>
            </a:r>
          </a:p>
        </p:txBody>
      </p:sp>
      <p:sp>
        <p:nvSpPr>
          <p:cNvPr id="24" name="Rectangle 23">
            <a:extLst>
              <a:ext uri="{FF2B5EF4-FFF2-40B4-BE49-F238E27FC236}">
                <a16:creationId xmlns:a16="http://schemas.microsoft.com/office/drawing/2014/main" id="{99DD93F9-4A10-D74D-B319-BBE9FAF06A35}"/>
              </a:ext>
            </a:extLst>
          </p:cNvPr>
          <p:cNvSpPr/>
          <p:nvPr/>
        </p:nvSpPr>
        <p:spPr>
          <a:xfrm>
            <a:off x="796636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Sensitivity to depth across duration</a:t>
            </a:r>
          </a:p>
        </p:txBody>
      </p:sp>
    </p:spTree>
    <p:custDataLst>
      <p:tags r:id="rId1"/>
    </p:custDataLst>
    <p:extLst>
      <p:ext uri="{BB962C8B-B14F-4D97-AF65-F5344CB8AC3E}">
        <p14:creationId xmlns:p14="http://schemas.microsoft.com/office/powerpoint/2010/main" val="1080797765"/>
      </p:ext>
    </p:extLst>
  </p:cSld>
  <p:clrMapOvr>
    <a:masterClrMapping/>
  </p:clrMapOvr>
  <mc:AlternateContent xmlns:mc="http://schemas.openxmlformats.org/markup-compatibility/2006" xmlns:p14="http://schemas.microsoft.com/office/powerpoint/2010/main">
    <mc:Choice Requires="p14">
      <p:transition spd="slow" p14:dur="2000" advTm="103704"/>
    </mc:Choice>
    <mc:Fallback xmlns="">
      <p:transition spd="slow" advTm="103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9" grpId="0"/>
      <p:bldP spid="20" grpId="0"/>
      <p:bldP spid="3"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92826-667A-1F46-9FDC-EFB82A003F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C15AB7-C888-2F46-AE70-5513428CF782}"/>
              </a:ext>
            </a:extLst>
          </p:cNvPr>
          <p:cNvSpPr>
            <a:spLocks noGrp="1"/>
          </p:cNvSpPr>
          <p:nvPr>
            <p:ph idx="1"/>
          </p:nvPr>
        </p:nvSpPr>
        <p:spPr/>
        <p:txBody>
          <a:bodyPr/>
          <a:lstStyle/>
          <a:p>
            <a:r>
              <a:rPr lang="en-US" dirty="0"/>
              <a:t>Experiment</a:t>
            </a:r>
          </a:p>
          <a:p>
            <a:pPr marL="171450" indent="-171450">
              <a:buFontTx/>
              <a:buChar char="-"/>
            </a:pPr>
            <a:r>
              <a:rPr lang="en-US" dirty="0"/>
              <a:t>Participants wore a base-up prism that increased the object’s angular declination and reduced computed distance </a:t>
            </a:r>
          </a:p>
          <a:p>
            <a:pPr marL="628650" lvl="1" indent="-171450">
              <a:lnSpc>
                <a:spcPct val="100000"/>
              </a:lnSpc>
              <a:spcBef>
                <a:spcPts val="0"/>
              </a:spcBef>
              <a:buFontTx/>
              <a:buChar char="-"/>
              <a:defRPr/>
            </a:pPr>
            <a:r>
              <a:rPr lang="en-US" dirty="0"/>
              <a:t>Adaptation is induced by purposeful walking and throwing beanbags </a:t>
            </a:r>
          </a:p>
          <a:p>
            <a:pPr marL="171450" indent="-171450">
              <a:buFontTx/>
              <a:buChar char="-"/>
            </a:pPr>
            <a:r>
              <a:rPr lang="en-US" dirty="0"/>
              <a:t>The after effect of the prism adaptation is a downward shift of eye level, which is the reference for computing angular declination </a:t>
            </a:r>
          </a:p>
          <a:p>
            <a:pPr marL="628650" lvl="1" indent="-171450">
              <a:buFontTx/>
              <a:buChar char="-"/>
            </a:pPr>
            <a:r>
              <a:rPr lang="en-US" dirty="0"/>
              <a:t>The reduction in angular declination </a:t>
            </a:r>
          </a:p>
          <a:p>
            <a:pPr marL="628650" lvl="1" indent="-171450">
              <a:buFontTx/>
              <a:buChar char="-"/>
            </a:pPr>
            <a:r>
              <a:rPr lang="en-US" dirty="0"/>
              <a:t>Caused an overestimation of distance </a:t>
            </a:r>
          </a:p>
        </p:txBody>
      </p:sp>
    </p:spTree>
    <p:extLst>
      <p:ext uri="{BB962C8B-B14F-4D97-AF65-F5344CB8AC3E}">
        <p14:creationId xmlns:p14="http://schemas.microsoft.com/office/powerpoint/2010/main" val="1840056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3" name="Oval 2">
            <a:extLst>
              <a:ext uri="{FF2B5EF4-FFF2-40B4-BE49-F238E27FC236}">
                <a16:creationId xmlns:a16="http://schemas.microsoft.com/office/drawing/2014/main" id="{98DA0BA5-BCE9-5246-A486-351F48D6189E}"/>
              </a:ext>
            </a:extLst>
          </p:cNvPr>
          <p:cNvSpPr/>
          <p:nvPr/>
        </p:nvSpPr>
        <p:spPr>
          <a:xfrm>
            <a:off x="10013796" y="3345366"/>
            <a:ext cx="741535" cy="741725"/>
          </a:xfrm>
          <a:prstGeom prst="ellipse">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Tree>
    <p:extLst>
      <p:ext uri="{BB962C8B-B14F-4D97-AF65-F5344CB8AC3E}">
        <p14:creationId xmlns:p14="http://schemas.microsoft.com/office/powerpoint/2010/main" val="3726804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pic>
        <p:nvPicPr>
          <p:cNvPr id="3" name="Picture 2" descr="A close up of a logo&#10;&#10;Description automatically generated">
            <a:extLst>
              <a:ext uri="{FF2B5EF4-FFF2-40B4-BE49-F238E27FC236}">
                <a16:creationId xmlns:a16="http://schemas.microsoft.com/office/drawing/2014/main" id="{71B0C514-5A68-A546-A6F0-32204364D697}"/>
              </a:ext>
            </a:extLst>
          </p:cNvPr>
          <p:cNvPicPr>
            <a:picLocks noChangeAspect="1"/>
          </p:cNvPicPr>
          <p:nvPr/>
        </p:nvPicPr>
        <p:blipFill>
          <a:blip r:embed="rId4"/>
          <a:stretch>
            <a:fillRect/>
          </a:stretch>
        </p:blipFill>
        <p:spPr>
          <a:xfrm>
            <a:off x="565513" y="1829223"/>
            <a:ext cx="3424551" cy="4349180"/>
          </a:xfrm>
          <a:prstGeom prst="rect">
            <a:avLst/>
          </a:prstGeom>
        </p:spPr>
      </p:pic>
      <p:sp>
        <p:nvSpPr>
          <p:cNvPr id="7" name="TextBox 6">
            <a:extLst>
              <a:ext uri="{FF2B5EF4-FFF2-40B4-BE49-F238E27FC236}">
                <a16:creationId xmlns:a16="http://schemas.microsoft.com/office/drawing/2014/main" id="{096BD347-35B7-3B44-A180-E343E66D97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sp>
        <p:nvSpPr>
          <p:cNvPr id="8" name="TextBox 7">
            <a:extLst>
              <a:ext uri="{FF2B5EF4-FFF2-40B4-BE49-F238E27FC236}">
                <a16:creationId xmlns:a16="http://schemas.microsoft.com/office/drawing/2014/main" id="{C196CF22-27C0-F043-BE53-7F7E06CA0E58}"/>
              </a:ext>
            </a:extLst>
          </p:cNvPr>
          <p:cNvSpPr txBox="1"/>
          <p:nvPr/>
        </p:nvSpPr>
        <p:spPr>
          <a:xfrm>
            <a:off x="214745" y="1064496"/>
            <a:ext cx="5666510" cy="674672"/>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p:txBody>
      </p:sp>
      <p:sp>
        <p:nvSpPr>
          <p:cNvPr id="9" name="TextBox 8">
            <a:extLst>
              <a:ext uri="{FF2B5EF4-FFF2-40B4-BE49-F238E27FC236}">
                <a16:creationId xmlns:a16="http://schemas.microsoft.com/office/drawing/2014/main" id="{62AAC2C8-CEC0-A54A-99B4-EDB7A178B381}"/>
              </a:ext>
            </a:extLst>
          </p:cNvPr>
          <p:cNvSpPr txBox="1"/>
          <p:nvPr/>
        </p:nvSpPr>
        <p:spPr>
          <a:xfrm>
            <a:off x="565513" y="6319157"/>
            <a:ext cx="2814501" cy="369332"/>
          </a:xfrm>
          <a:prstGeom prst="rect">
            <a:avLst/>
          </a:prstGeom>
          <a:noFill/>
        </p:spPr>
        <p:txBody>
          <a:bodyPr wrap="square" rtlCol="0">
            <a:spAutoFit/>
          </a:bodyPr>
          <a:lstStyle/>
          <a:p>
            <a:r>
              <a:rPr lang="en-US" dirty="0"/>
              <a:t>Sinai, </a:t>
            </a:r>
            <a:r>
              <a:rPr lang="en-US" dirty="0" err="1"/>
              <a:t>Ooi</a:t>
            </a:r>
            <a:r>
              <a:rPr lang="en-US" dirty="0"/>
              <a:t>, &amp; He (1998)</a:t>
            </a:r>
          </a:p>
        </p:txBody>
      </p:sp>
      <p:sp>
        <p:nvSpPr>
          <p:cNvPr id="17" name="Trapezoid 16">
            <a:extLst>
              <a:ext uri="{FF2B5EF4-FFF2-40B4-BE49-F238E27FC236}">
                <a16:creationId xmlns:a16="http://schemas.microsoft.com/office/drawing/2014/main" id="{416987A8-6C08-6741-897B-874A37652076}"/>
              </a:ext>
            </a:extLst>
          </p:cNvPr>
          <p:cNvSpPr/>
          <p:nvPr/>
        </p:nvSpPr>
        <p:spPr>
          <a:xfrm>
            <a:off x="8645105" y="4800600"/>
            <a:ext cx="2471738" cy="2057400"/>
          </a:xfrm>
          <a:prstGeom prst="trapezoid">
            <a:avLst>
              <a:gd name="adj" fmla="val 35281"/>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8990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D5B5FA1-8C2B-7246-88CD-A17C86CD372F}"/>
              </a:ext>
            </a:extLst>
          </p:cNvPr>
          <p:cNvSpPr/>
          <p:nvPr/>
        </p:nvSpPr>
        <p:spPr>
          <a:xfrm>
            <a:off x="4176503" y="2416276"/>
            <a:ext cx="852375" cy="39502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45E08404-6C98-7540-BE80-7BB112DD8067}"/>
              </a:ext>
            </a:extLst>
          </p:cNvPr>
          <p:cNvSpPr txBox="1"/>
          <p:nvPr/>
        </p:nvSpPr>
        <p:spPr>
          <a:xfrm>
            <a:off x="214745" y="1064496"/>
            <a:ext cx="5666510" cy="1351780"/>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r>
              <a:rPr lang="en-US" sz="2200" dirty="0"/>
              <a:t>Texture Gradient</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pic>
        <p:nvPicPr>
          <p:cNvPr id="8" name="Picture 7" descr="A close up of a map&#10;&#10;Description automatically generated">
            <a:extLst>
              <a:ext uri="{FF2B5EF4-FFF2-40B4-BE49-F238E27FC236}">
                <a16:creationId xmlns:a16="http://schemas.microsoft.com/office/drawing/2014/main" id="{EB820270-9BCB-5B42-AA87-BE5A97EE49EF}"/>
              </a:ext>
            </a:extLst>
          </p:cNvPr>
          <p:cNvPicPr>
            <a:picLocks noChangeAspect="1"/>
          </p:cNvPicPr>
          <p:nvPr/>
        </p:nvPicPr>
        <p:blipFill>
          <a:blip r:embed="rId4"/>
          <a:stretch>
            <a:fillRect/>
          </a:stretch>
        </p:blipFill>
        <p:spPr>
          <a:xfrm>
            <a:off x="411233" y="2416276"/>
            <a:ext cx="3765270" cy="3969122"/>
          </a:xfrm>
          <a:prstGeom prst="rect">
            <a:avLst/>
          </a:prstGeom>
        </p:spPr>
      </p:pic>
      <p:sp>
        <p:nvSpPr>
          <p:cNvPr id="12" name="TextBox 11">
            <a:extLst>
              <a:ext uri="{FF2B5EF4-FFF2-40B4-BE49-F238E27FC236}">
                <a16:creationId xmlns:a16="http://schemas.microsoft.com/office/drawing/2014/main" id="{9FC4FB40-40F2-E042-9CC0-6D246255466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16" name="Picture 15" descr="A close up of a logo&#10;&#10;Description automatically generated">
            <a:extLst>
              <a:ext uri="{FF2B5EF4-FFF2-40B4-BE49-F238E27FC236}">
                <a16:creationId xmlns:a16="http://schemas.microsoft.com/office/drawing/2014/main" id="{1EDBB225-0B0A-6D45-9489-4B87E92823ED}"/>
              </a:ext>
            </a:extLst>
          </p:cNvPr>
          <p:cNvPicPr>
            <a:picLocks noChangeAspect="1"/>
          </p:cNvPicPr>
          <p:nvPr/>
        </p:nvPicPr>
        <p:blipFill rotWithShape="1">
          <a:blip r:embed="rId5"/>
          <a:srcRect b="59011"/>
          <a:stretch/>
        </p:blipFill>
        <p:spPr>
          <a:xfrm>
            <a:off x="3161817" y="1077508"/>
            <a:ext cx="1590291" cy="827833"/>
          </a:xfrm>
          <a:prstGeom prst="rect">
            <a:avLst/>
          </a:prstGeom>
        </p:spPr>
      </p:pic>
      <p:sp>
        <p:nvSpPr>
          <p:cNvPr id="18" name="TextBox 17">
            <a:extLst>
              <a:ext uri="{FF2B5EF4-FFF2-40B4-BE49-F238E27FC236}">
                <a16:creationId xmlns:a16="http://schemas.microsoft.com/office/drawing/2014/main" id="{F2141CFF-34FA-6240-A035-08A4D9E15BC1}"/>
              </a:ext>
            </a:extLst>
          </p:cNvPr>
          <p:cNvSpPr txBox="1"/>
          <p:nvPr/>
        </p:nvSpPr>
        <p:spPr>
          <a:xfrm>
            <a:off x="740427" y="6451639"/>
            <a:ext cx="4745973" cy="369332"/>
          </a:xfrm>
          <a:prstGeom prst="rect">
            <a:avLst/>
          </a:prstGeom>
          <a:noFill/>
        </p:spPr>
        <p:txBody>
          <a:bodyPr wrap="square" rtlCol="0">
            <a:spAutoFit/>
          </a:bodyPr>
          <a:lstStyle/>
          <a:p>
            <a:r>
              <a:rPr lang="en-US" dirty="0"/>
              <a:t>Sinai, </a:t>
            </a:r>
            <a:r>
              <a:rPr lang="en-US" dirty="0" err="1"/>
              <a:t>Ooi</a:t>
            </a:r>
            <a:r>
              <a:rPr lang="en-US" dirty="0"/>
              <a:t>, &amp; He (1998)</a:t>
            </a:r>
          </a:p>
        </p:txBody>
      </p:sp>
      <p:sp>
        <p:nvSpPr>
          <p:cNvPr id="4" name="TextBox 3">
            <a:extLst>
              <a:ext uri="{FF2B5EF4-FFF2-40B4-BE49-F238E27FC236}">
                <a16:creationId xmlns:a16="http://schemas.microsoft.com/office/drawing/2014/main" id="{390B4E99-7B5E-8C40-961F-F05DC2819C06}"/>
              </a:ext>
            </a:extLst>
          </p:cNvPr>
          <p:cNvSpPr txBox="1"/>
          <p:nvPr/>
        </p:nvSpPr>
        <p:spPr>
          <a:xfrm>
            <a:off x="3438575" y="5226494"/>
            <a:ext cx="1590303" cy="276999"/>
          </a:xfrm>
          <a:prstGeom prst="rect">
            <a:avLst/>
          </a:prstGeom>
          <a:solidFill>
            <a:schemeClr val="bg1"/>
          </a:solidFill>
        </p:spPr>
        <p:txBody>
          <a:bodyPr wrap="square" rtlCol="0">
            <a:spAutoFit/>
          </a:bodyPr>
          <a:lstStyle/>
          <a:p>
            <a:r>
              <a:rPr lang="en-US" sz="1200" dirty="0">
                <a:latin typeface="Apple Braille" pitchFamily="2" charset="0"/>
              </a:rPr>
              <a:t>○ Non-Homogenous</a:t>
            </a:r>
          </a:p>
        </p:txBody>
      </p:sp>
      <p:sp>
        <p:nvSpPr>
          <p:cNvPr id="11" name="TextBox 10">
            <a:extLst>
              <a:ext uri="{FF2B5EF4-FFF2-40B4-BE49-F238E27FC236}">
                <a16:creationId xmlns:a16="http://schemas.microsoft.com/office/drawing/2014/main" id="{81B7C489-FF35-FC4F-BD0C-3A83EF28DBBF}"/>
              </a:ext>
            </a:extLst>
          </p:cNvPr>
          <p:cNvSpPr txBox="1"/>
          <p:nvPr/>
        </p:nvSpPr>
        <p:spPr>
          <a:xfrm>
            <a:off x="3438575" y="5503493"/>
            <a:ext cx="1590303" cy="276999"/>
          </a:xfrm>
          <a:prstGeom prst="rect">
            <a:avLst/>
          </a:prstGeom>
          <a:solidFill>
            <a:schemeClr val="bg1"/>
          </a:solidFill>
        </p:spPr>
        <p:txBody>
          <a:bodyPr wrap="square" rtlCol="0">
            <a:spAutoFit/>
          </a:bodyPr>
          <a:lstStyle/>
          <a:p>
            <a:r>
              <a:rPr lang="en-US" sz="1200" dirty="0">
                <a:latin typeface="Apple Braille" pitchFamily="2" charset="0"/>
              </a:rPr>
              <a:t>◻︎ Homogenous</a:t>
            </a:r>
          </a:p>
        </p:txBody>
      </p:sp>
      <p:sp>
        <p:nvSpPr>
          <p:cNvPr id="14" name="Bent Arrow 13">
            <a:extLst>
              <a:ext uri="{FF2B5EF4-FFF2-40B4-BE49-F238E27FC236}">
                <a16:creationId xmlns:a16="http://schemas.microsoft.com/office/drawing/2014/main" id="{745CA846-56EC-CD49-BA19-8695C5E56CE8}"/>
              </a:ext>
            </a:extLst>
          </p:cNvPr>
          <p:cNvSpPr/>
          <p:nvPr/>
        </p:nvSpPr>
        <p:spPr>
          <a:xfrm>
            <a:off x="9624447" y="4870080"/>
            <a:ext cx="1111379" cy="771912"/>
          </a:xfrm>
          <a:prstGeom prst="ben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745258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grpSp>
        <p:nvGrpSpPr>
          <p:cNvPr id="2" name="Group 1">
            <a:extLst>
              <a:ext uri="{FF2B5EF4-FFF2-40B4-BE49-F238E27FC236}">
                <a16:creationId xmlns:a16="http://schemas.microsoft.com/office/drawing/2014/main" id="{977DAD7A-A12D-E943-9F44-DDADE5E1B8FC}"/>
              </a:ext>
            </a:extLst>
          </p:cNvPr>
          <p:cNvGrpSpPr/>
          <p:nvPr/>
        </p:nvGrpSpPr>
        <p:grpSpPr>
          <a:xfrm>
            <a:off x="9355875" y="0"/>
            <a:ext cx="1668434" cy="5007430"/>
            <a:chOff x="9355875" y="0"/>
            <a:chExt cx="1668434" cy="5007430"/>
          </a:xfrm>
        </p:grpSpPr>
        <p:cxnSp>
          <p:nvCxnSpPr>
            <p:cNvPr id="7" name="Straight Arrow Connector 6">
              <a:extLst>
                <a:ext uri="{FF2B5EF4-FFF2-40B4-BE49-F238E27FC236}">
                  <a16:creationId xmlns:a16="http://schemas.microsoft.com/office/drawing/2014/main" id="{1E5249C7-DA4C-6F4B-9B5D-A0C454448035}"/>
                </a:ext>
              </a:extLst>
            </p:cNvPr>
            <p:cNvCxnSpPr>
              <a:cxnSpLocks/>
            </p:cNvCxnSpPr>
            <p:nvPr/>
          </p:nvCxnSpPr>
          <p:spPr>
            <a:xfrm flipH="1" flipV="1">
              <a:off x="9696252" y="3722914"/>
              <a:ext cx="1328057" cy="12845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F8F7818-AA6D-894B-A30D-417010C34D1A}"/>
                </a:ext>
              </a:extLst>
            </p:cNvPr>
            <p:cNvCxnSpPr>
              <a:cxnSpLocks/>
            </p:cNvCxnSpPr>
            <p:nvPr/>
          </p:nvCxnSpPr>
          <p:spPr>
            <a:xfrm flipH="1">
              <a:off x="9355875" y="0"/>
              <a:ext cx="831031" cy="21410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767C0DBD-6C3C-C74C-8A21-FB035DC67EAE}"/>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sp>
        <p:nvSpPr>
          <p:cNvPr id="13" name="TextBox 12">
            <a:extLst>
              <a:ext uri="{FF2B5EF4-FFF2-40B4-BE49-F238E27FC236}">
                <a16:creationId xmlns:a16="http://schemas.microsoft.com/office/drawing/2014/main" id="{0932DB76-517F-6D46-8E8E-42C1748469DD}"/>
              </a:ext>
            </a:extLst>
          </p:cNvPr>
          <p:cNvSpPr txBox="1"/>
          <p:nvPr/>
        </p:nvSpPr>
        <p:spPr>
          <a:xfrm>
            <a:off x="214745" y="1064496"/>
            <a:ext cx="5666510" cy="270599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r>
              <a:rPr lang="en-US" sz="2200" dirty="0"/>
              <a:t>Texture Gradient</a:t>
            </a:r>
          </a:p>
          <a:p>
            <a:pPr marL="457200" indent="-457200">
              <a:lnSpc>
                <a:spcPct val="200000"/>
              </a:lnSpc>
              <a:buAutoNum type="arabicPeriod"/>
            </a:pPr>
            <a:r>
              <a:rPr lang="en-US" sz="2200" dirty="0"/>
              <a:t>Relative Size </a:t>
            </a:r>
          </a:p>
          <a:p>
            <a:pPr marL="457200" indent="-457200">
              <a:lnSpc>
                <a:spcPct val="200000"/>
              </a:lnSpc>
              <a:buAutoNum type="arabicPeriod"/>
            </a:pPr>
            <a:endParaRPr lang="en-US" sz="2200" dirty="0"/>
          </a:p>
        </p:txBody>
      </p:sp>
      <p:pic>
        <p:nvPicPr>
          <p:cNvPr id="14" name="Picture 13" descr="A close up of a logo&#10;&#10;Description automatically generated">
            <a:extLst>
              <a:ext uri="{FF2B5EF4-FFF2-40B4-BE49-F238E27FC236}">
                <a16:creationId xmlns:a16="http://schemas.microsoft.com/office/drawing/2014/main" id="{1D15D000-3064-4748-AC99-6D01DBB71F31}"/>
              </a:ext>
            </a:extLst>
          </p:cNvPr>
          <p:cNvPicPr>
            <a:picLocks noChangeAspect="1"/>
          </p:cNvPicPr>
          <p:nvPr/>
        </p:nvPicPr>
        <p:blipFill rotWithShape="1">
          <a:blip r:embed="rId4"/>
          <a:srcRect b="59011"/>
          <a:stretch/>
        </p:blipFill>
        <p:spPr>
          <a:xfrm>
            <a:off x="3161817" y="1077508"/>
            <a:ext cx="1590291" cy="827833"/>
          </a:xfrm>
          <a:prstGeom prst="rect">
            <a:avLst/>
          </a:prstGeom>
        </p:spPr>
      </p:pic>
      <p:pic>
        <p:nvPicPr>
          <p:cNvPr id="15" name="Picture 14" descr="A close up of a map&#10;&#10;Description automatically generated">
            <a:extLst>
              <a:ext uri="{FF2B5EF4-FFF2-40B4-BE49-F238E27FC236}">
                <a16:creationId xmlns:a16="http://schemas.microsoft.com/office/drawing/2014/main" id="{7924752F-E967-2943-8A6A-D440F4102ECD}"/>
              </a:ext>
            </a:extLst>
          </p:cNvPr>
          <p:cNvPicPr>
            <a:picLocks noChangeAspect="1"/>
          </p:cNvPicPr>
          <p:nvPr/>
        </p:nvPicPr>
        <p:blipFill rotWithShape="1">
          <a:blip r:embed="rId5"/>
          <a:srcRect b="72241"/>
          <a:stretch/>
        </p:blipFill>
        <p:spPr>
          <a:xfrm>
            <a:off x="2733750" y="2018603"/>
            <a:ext cx="2309656" cy="675860"/>
          </a:xfrm>
          <a:prstGeom prst="rect">
            <a:avLst/>
          </a:prstGeom>
        </p:spPr>
      </p:pic>
    </p:spTree>
    <p:extLst>
      <p:ext uri="{BB962C8B-B14F-4D97-AF65-F5344CB8AC3E}">
        <p14:creationId xmlns:p14="http://schemas.microsoft.com/office/powerpoint/2010/main" val="16885222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4"/>
          <a:stretch>
            <a:fillRect/>
          </a:stretch>
        </p:blipFill>
        <p:spPr>
          <a:xfrm>
            <a:off x="445030" y="5025986"/>
            <a:ext cx="3730648" cy="1832014"/>
          </a:xfrm>
          <a:prstGeom prst="rect">
            <a:avLst/>
          </a:prstGeom>
        </p:spPr>
      </p:pic>
      <p:sp>
        <p:nvSpPr>
          <p:cNvPr id="3" name="Oval 2">
            <a:extLst>
              <a:ext uri="{FF2B5EF4-FFF2-40B4-BE49-F238E27FC236}">
                <a16:creationId xmlns:a16="http://schemas.microsoft.com/office/drawing/2014/main" id="{98DA0BA5-BCE9-5246-A486-351F48D6189E}"/>
              </a:ext>
            </a:extLst>
          </p:cNvPr>
          <p:cNvSpPr/>
          <p:nvPr/>
        </p:nvSpPr>
        <p:spPr>
          <a:xfrm>
            <a:off x="7247869" y="4087091"/>
            <a:ext cx="1602201" cy="2770909"/>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sp>
        <p:nvSpPr>
          <p:cNvPr id="10" name="TextBox 9">
            <a:extLst>
              <a:ext uri="{FF2B5EF4-FFF2-40B4-BE49-F238E27FC236}">
                <a16:creationId xmlns:a16="http://schemas.microsoft.com/office/drawing/2014/main" id="{FA3E3068-AE5E-2141-A703-C15E8D9C56D5}"/>
              </a:ext>
            </a:extLst>
          </p:cNvPr>
          <p:cNvSpPr txBox="1"/>
          <p:nvPr/>
        </p:nvSpPr>
        <p:spPr>
          <a:xfrm>
            <a:off x="3931393" y="6488668"/>
            <a:ext cx="2360106" cy="369332"/>
          </a:xfrm>
          <a:prstGeom prst="rect">
            <a:avLst/>
          </a:prstGeom>
          <a:noFill/>
        </p:spPr>
        <p:txBody>
          <a:bodyPr wrap="square" rtlCol="0">
            <a:spAutoFit/>
          </a:bodyPr>
          <a:lstStyle/>
          <a:p>
            <a:r>
              <a:rPr lang="en-US" dirty="0" err="1"/>
              <a:t>Ooi</a:t>
            </a:r>
            <a:r>
              <a:rPr lang="en-US" dirty="0"/>
              <a:t>, Wu, &amp; He (2001)</a:t>
            </a:r>
          </a:p>
        </p:txBody>
      </p:sp>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060214"/>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 </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Tree>
    <p:extLst>
      <p:ext uri="{BB962C8B-B14F-4D97-AF65-F5344CB8AC3E}">
        <p14:creationId xmlns:p14="http://schemas.microsoft.com/office/powerpoint/2010/main" val="36577098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316871" y="365125"/>
            <a:ext cx="11678971" cy="1325563"/>
          </a:xfrm>
        </p:spPr>
        <p:txBody>
          <a:bodyPr>
            <a:normAutofit/>
          </a:bodyPr>
          <a:lstStyle/>
          <a:p>
            <a:r>
              <a:rPr lang="en-US" dirty="0"/>
              <a:t>How predictable is discrimination performance from independent verbal judgments (Exp 1)? </a:t>
            </a:r>
          </a:p>
        </p:txBody>
      </p:sp>
      <p:grpSp>
        <p:nvGrpSpPr>
          <p:cNvPr id="15" name="Group 14">
            <a:extLst>
              <a:ext uri="{FF2B5EF4-FFF2-40B4-BE49-F238E27FC236}">
                <a16:creationId xmlns:a16="http://schemas.microsoft.com/office/drawing/2014/main" id="{9722C23D-C21D-E64C-851A-B80D93733F14}"/>
              </a:ext>
            </a:extLst>
          </p:cNvPr>
          <p:cNvGrpSpPr/>
          <p:nvPr/>
        </p:nvGrpSpPr>
        <p:grpSpPr>
          <a:xfrm>
            <a:off x="370466" y="2794000"/>
            <a:ext cx="3247428" cy="2898451"/>
            <a:chOff x="779881" y="3429000"/>
            <a:chExt cx="3247428" cy="2898451"/>
          </a:xfrm>
        </p:grpSpPr>
        <p:pic>
          <p:nvPicPr>
            <p:cNvPr id="7" name="Picture 6">
              <a:extLst>
                <a:ext uri="{FF2B5EF4-FFF2-40B4-BE49-F238E27FC236}">
                  <a16:creationId xmlns:a16="http://schemas.microsoft.com/office/drawing/2014/main" id="{F21134B7-935F-1E42-A9BB-F4605C60311A}"/>
                </a:ext>
              </a:extLst>
            </p:cNvPr>
            <p:cNvPicPr>
              <a:picLocks noChangeAspect="1"/>
            </p:cNvPicPr>
            <p:nvPr/>
          </p:nvPicPr>
          <p:blipFill>
            <a:blip r:embed="rId3"/>
            <a:stretch>
              <a:fillRect/>
            </a:stretch>
          </p:blipFill>
          <p:spPr>
            <a:xfrm>
              <a:off x="779881" y="3429000"/>
              <a:ext cx="3247428" cy="2898451"/>
            </a:xfrm>
            <a:prstGeom prst="rect">
              <a:avLst/>
            </a:prstGeom>
          </p:spPr>
        </p:pic>
        <p:pic>
          <p:nvPicPr>
            <p:cNvPr id="11" name="Picture 10">
              <a:extLst>
                <a:ext uri="{FF2B5EF4-FFF2-40B4-BE49-F238E27FC236}">
                  <a16:creationId xmlns:a16="http://schemas.microsoft.com/office/drawing/2014/main" id="{E776426A-548A-C049-B0CE-8F168C0614A0}"/>
                </a:ext>
              </a:extLst>
            </p:cNvPr>
            <p:cNvPicPr>
              <a:picLocks noChangeAspect="1"/>
            </p:cNvPicPr>
            <p:nvPr/>
          </p:nvPicPr>
          <p:blipFill>
            <a:blip r:embed="rId4"/>
            <a:stretch>
              <a:fillRect/>
            </a:stretch>
          </p:blipFill>
          <p:spPr>
            <a:xfrm>
              <a:off x="2508003" y="3571750"/>
              <a:ext cx="1351292" cy="981075"/>
            </a:xfrm>
            <a:prstGeom prst="rect">
              <a:avLst/>
            </a:prstGeom>
          </p:spPr>
        </p:pic>
      </p:grpSp>
      <p:grpSp>
        <p:nvGrpSpPr>
          <p:cNvPr id="16" name="Group 15">
            <a:extLst>
              <a:ext uri="{FF2B5EF4-FFF2-40B4-BE49-F238E27FC236}">
                <a16:creationId xmlns:a16="http://schemas.microsoft.com/office/drawing/2014/main" id="{BB61786D-D7F4-9F40-B635-2226BA1BAEDB}"/>
              </a:ext>
            </a:extLst>
          </p:cNvPr>
          <p:cNvGrpSpPr/>
          <p:nvPr/>
        </p:nvGrpSpPr>
        <p:grpSpPr>
          <a:xfrm>
            <a:off x="3722302" y="2793999"/>
            <a:ext cx="3247428" cy="2898451"/>
            <a:chOff x="4038096" y="3429000"/>
            <a:chExt cx="3247428" cy="2898451"/>
          </a:xfrm>
        </p:grpSpPr>
        <p:pic>
          <p:nvPicPr>
            <p:cNvPr id="9" name="Picture 8">
              <a:extLst>
                <a:ext uri="{FF2B5EF4-FFF2-40B4-BE49-F238E27FC236}">
                  <a16:creationId xmlns:a16="http://schemas.microsoft.com/office/drawing/2014/main" id="{D4331B99-02E7-364B-9FE2-E051348C265B}"/>
                </a:ext>
              </a:extLst>
            </p:cNvPr>
            <p:cNvPicPr>
              <a:picLocks noChangeAspect="1"/>
            </p:cNvPicPr>
            <p:nvPr/>
          </p:nvPicPr>
          <p:blipFill>
            <a:blip r:embed="rId5"/>
            <a:stretch>
              <a:fillRect/>
            </a:stretch>
          </p:blipFill>
          <p:spPr>
            <a:xfrm>
              <a:off x="4038096" y="3429000"/>
              <a:ext cx="3247428" cy="2898451"/>
            </a:xfrm>
            <a:prstGeom prst="rect">
              <a:avLst/>
            </a:prstGeom>
          </p:spPr>
        </p:pic>
        <p:pic>
          <p:nvPicPr>
            <p:cNvPr id="13" name="Picture 12">
              <a:extLst>
                <a:ext uri="{FF2B5EF4-FFF2-40B4-BE49-F238E27FC236}">
                  <a16:creationId xmlns:a16="http://schemas.microsoft.com/office/drawing/2014/main" id="{D8DFAE7A-C9D7-9742-8227-E68C7844F7D2}"/>
                </a:ext>
              </a:extLst>
            </p:cNvPr>
            <p:cNvPicPr>
              <a:picLocks noChangeAspect="1"/>
            </p:cNvPicPr>
            <p:nvPr/>
          </p:nvPicPr>
          <p:blipFill>
            <a:blip r:embed="rId6"/>
            <a:stretch>
              <a:fillRect/>
            </a:stretch>
          </p:blipFill>
          <p:spPr>
            <a:xfrm>
              <a:off x="5755431" y="3571750"/>
              <a:ext cx="1351292" cy="981075"/>
            </a:xfrm>
            <a:prstGeom prst="rect">
              <a:avLst/>
            </a:prstGeom>
          </p:spPr>
        </p:pic>
      </p:grpSp>
      <p:pic>
        <p:nvPicPr>
          <p:cNvPr id="18" name="Picture 17">
            <a:extLst>
              <a:ext uri="{FF2B5EF4-FFF2-40B4-BE49-F238E27FC236}">
                <a16:creationId xmlns:a16="http://schemas.microsoft.com/office/drawing/2014/main" id="{6238A13B-3A48-D344-8E04-EDDD175475BE}"/>
              </a:ext>
            </a:extLst>
          </p:cNvPr>
          <p:cNvPicPr>
            <a:picLocks noChangeAspect="1"/>
          </p:cNvPicPr>
          <p:nvPr/>
        </p:nvPicPr>
        <p:blipFill>
          <a:blip r:embed="rId7"/>
          <a:stretch>
            <a:fillRect/>
          </a:stretch>
        </p:blipFill>
        <p:spPr>
          <a:xfrm>
            <a:off x="7285524" y="2053748"/>
            <a:ext cx="4536010" cy="4711700"/>
          </a:xfrm>
          <a:prstGeom prst="rect">
            <a:avLst/>
          </a:prstGeom>
        </p:spPr>
      </p:pic>
    </p:spTree>
    <p:extLst>
      <p:ext uri="{BB962C8B-B14F-4D97-AF65-F5344CB8AC3E}">
        <p14:creationId xmlns:p14="http://schemas.microsoft.com/office/powerpoint/2010/main" val="54637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C72AC9AB-8605-0A48-B5B7-6E7E08A43FC9}"/>
              </a:ext>
            </a:extLst>
          </p:cNvPr>
          <p:cNvGrpSpPr/>
          <p:nvPr/>
        </p:nvGrpSpPr>
        <p:grpSpPr>
          <a:xfrm>
            <a:off x="3089477" y="3233951"/>
            <a:ext cx="912656" cy="2121467"/>
            <a:chOff x="3398505" y="3444278"/>
            <a:chExt cx="767080" cy="1876425"/>
          </a:xfrm>
        </p:grpSpPr>
        <p:sp>
          <p:nvSpPr>
            <p:cNvPr id="9" name="Text Box 22">
              <a:extLst>
                <a:ext uri="{FF2B5EF4-FFF2-40B4-BE49-F238E27FC236}">
                  <a16:creationId xmlns:a16="http://schemas.microsoft.com/office/drawing/2014/main" id="{918A767A-3377-9C4E-9CAD-72B51F9D1CB6}"/>
                </a:ext>
              </a:extLst>
            </p:cNvPr>
            <p:cNvSpPr txBox="1"/>
            <p:nvPr/>
          </p:nvSpPr>
          <p:spPr>
            <a:xfrm rot="10800000">
              <a:off x="3398505" y="3658908"/>
              <a:ext cx="355600"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11" name="Text Box 29">
              <a:extLst>
                <a:ext uri="{FF2B5EF4-FFF2-40B4-BE49-F238E27FC236}">
                  <a16:creationId xmlns:a16="http://schemas.microsoft.com/office/drawing/2014/main" id="{5A65D382-27D0-4941-9910-B1B5713EFC86}"/>
                </a:ext>
              </a:extLst>
            </p:cNvPr>
            <p:cNvSpPr txBox="1"/>
            <p:nvPr/>
          </p:nvSpPr>
          <p:spPr>
            <a:xfrm rot="10800000">
              <a:off x="3799190" y="3444278"/>
              <a:ext cx="360045" cy="89217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 Box 32">
              <a:extLst>
                <a:ext uri="{FF2B5EF4-FFF2-40B4-BE49-F238E27FC236}">
                  <a16:creationId xmlns:a16="http://schemas.microsoft.com/office/drawing/2014/main" id="{46E0C7D3-5A55-E740-97AC-E29BAADDF873}"/>
                </a:ext>
              </a:extLst>
            </p:cNvPr>
            <p:cNvSpPr txBox="1"/>
            <p:nvPr/>
          </p:nvSpPr>
          <p:spPr>
            <a:xfrm rot="10800000">
              <a:off x="3808715" y="4330738"/>
              <a:ext cx="356870" cy="98996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Left Brace 21">
              <a:extLst>
                <a:ext uri="{FF2B5EF4-FFF2-40B4-BE49-F238E27FC236}">
                  <a16:creationId xmlns:a16="http://schemas.microsoft.com/office/drawing/2014/main" id="{619D8047-D507-A140-9463-2DAF47435864}"/>
                </a:ext>
              </a:extLst>
            </p:cNvPr>
            <p:cNvSpPr/>
            <p:nvPr/>
          </p:nvSpPr>
          <p:spPr>
            <a:xfrm>
              <a:off x="3722355" y="3516769"/>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7" name="Group 26">
            <a:extLst>
              <a:ext uri="{FF2B5EF4-FFF2-40B4-BE49-F238E27FC236}">
                <a16:creationId xmlns:a16="http://schemas.microsoft.com/office/drawing/2014/main" id="{9E4EA643-9AF7-F746-9906-6C23E250C648}"/>
              </a:ext>
            </a:extLst>
          </p:cNvPr>
          <p:cNvGrpSpPr/>
          <p:nvPr/>
        </p:nvGrpSpPr>
        <p:grpSpPr>
          <a:xfrm>
            <a:off x="3059723" y="1214657"/>
            <a:ext cx="968321" cy="2089415"/>
            <a:chOff x="3398505" y="1559598"/>
            <a:chExt cx="767080" cy="1879155"/>
          </a:xfrm>
        </p:grpSpPr>
        <p:sp>
          <p:nvSpPr>
            <p:cNvPr id="8" name="Text Box 81">
              <a:extLst>
                <a:ext uri="{FF2B5EF4-FFF2-40B4-BE49-F238E27FC236}">
                  <a16:creationId xmlns:a16="http://schemas.microsoft.com/office/drawing/2014/main" id="{4BCD84CE-DBDE-1448-91C6-FA9F8C403F37}"/>
                </a:ext>
              </a:extLst>
            </p:cNvPr>
            <p:cNvSpPr txBox="1"/>
            <p:nvPr/>
          </p:nvSpPr>
          <p:spPr>
            <a:xfrm rot="10800000">
              <a:off x="3398505" y="1811693"/>
              <a:ext cx="355600"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0" name="Text Box 28">
              <a:extLst>
                <a:ext uri="{FF2B5EF4-FFF2-40B4-BE49-F238E27FC236}">
                  <a16:creationId xmlns:a16="http://schemas.microsoft.com/office/drawing/2014/main" id="{E5768DD9-0D7F-A841-A24B-CF74CD4AF8CB}"/>
                </a:ext>
              </a:extLst>
            </p:cNvPr>
            <p:cNvSpPr txBox="1"/>
            <p:nvPr/>
          </p:nvSpPr>
          <p:spPr>
            <a:xfrm rot="10800000">
              <a:off x="3799190" y="1559598"/>
              <a:ext cx="360045" cy="9036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92">
              <a:extLst>
                <a:ext uri="{FF2B5EF4-FFF2-40B4-BE49-F238E27FC236}">
                  <a16:creationId xmlns:a16="http://schemas.microsoft.com/office/drawing/2014/main" id="{8BA5A2CA-2F4E-5D4B-B0D0-8883A8FD15DF}"/>
                </a:ext>
              </a:extLst>
            </p:cNvPr>
            <p:cNvSpPr txBox="1"/>
            <p:nvPr/>
          </p:nvSpPr>
          <p:spPr>
            <a:xfrm rot="10800000">
              <a:off x="3808715" y="2501566"/>
              <a:ext cx="356870" cy="937187"/>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Left Brace 13">
              <a:extLst>
                <a:ext uri="{FF2B5EF4-FFF2-40B4-BE49-F238E27FC236}">
                  <a16:creationId xmlns:a16="http://schemas.microsoft.com/office/drawing/2014/main" id="{7BB861FB-1E6D-4A4B-9754-D7DE79D8AA12}"/>
                </a:ext>
              </a:extLst>
            </p:cNvPr>
            <p:cNvSpPr/>
            <p:nvPr/>
          </p:nvSpPr>
          <p:spPr>
            <a:xfrm>
              <a:off x="3722355" y="1634528"/>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pic>
        <p:nvPicPr>
          <p:cNvPr id="5" name="Picture 4">
            <a:extLst>
              <a:ext uri="{FF2B5EF4-FFF2-40B4-BE49-F238E27FC236}">
                <a16:creationId xmlns:a16="http://schemas.microsoft.com/office/drawing/2014/main" id="{BDEB4C9A-5EC8-A344-BC2A-7D65326441B3}"/>
              </a:ext>
            </a:extLst>
          </p:cNvPr>
          <p:cNvPicPr>
            <a:picLocks noChangeAspect="1"/>
          </p:cNvPicPr>
          <p:nvPr/>
        </p:nvPicPr>
        <p:blipFill rotWithShape="1">
          <a:blip r:embed="rId2"/>
          <a:srcRect l="12179" t="42977" r="49702" b="14076"/>
          <a:stretch/>
        </p:blipFill>
        <p:spPr>
          <a:xfrm>
            <a:off x="4068174" y="1172001"/>
            <a:ext cx="4315333" cy="4287913"/>
          </a:xfrm>
          <a:prstGeom prst="rect">
            <a:avLst/>
          </a:prstGeom>
        </p:spPr>
      </p:pic>
      <p:grpSp>
        <p:nvGrpSpPr>
          <p:cNvPr id="24" name="Group 23">
            <a:extLst>
              <a:ext uri="{FF2B5EF4-FFF2-40B4-BE49-F238E27FC236}">
                <a16:creationId xmlns:a16="http://schemas.microsoft.com/office/drawing/2014/main" id="{9A610EFC-20A0-F441-BCC1-23A536914D30}"/>
              </a:ext>
            </a:extLst>
          </p:cNvPr>
          <p:cNvGrpSpPr/>
          <p:nvPr/>
        </p:nvGrpSpPr>
        <p:grpSpPr>
          <a:xfrm>
            <a:off x="4157961" y="5622853"/>
            <a:ext cx="2196480" cy="797188"/>
            <a:chOff x="4172029" y="5373750"/>
            <a:chExt cx="1865839" cy="667400"/>
          </a:xfrm>
        </p:grpSpPr>
        <p:sp>
          <p:nvSpPr>
            <p:cNvPr id="15" name="Text Box 17">
              <a:extLst>
                <a:ext uri="{FF2B5EF4-FFF2-40B4-BE49-F238E27FC236}">
                  <a16:creationId xmlns:a16="http://schemas.microsoft.com/office/drawing/2014/main" id="{FDA84423-15B8-C648-BB63-F2BD2D94F370}"/>
                </a:ext>
              </a:extLst>
            </p:cNvPr>
            <p:cNvSpPr txBox="1"/>
            <p:nvPr/>
          </p:nvSpPr>
          <p:spPr>
            <a:xfrm rot="16200000">
              <a:off x="4455693" y="5114670"/>
              <a:ext cx="360045" cy="878205"/>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 Box 20">
              <a:extLst>
                <a:ext uri="{FF2B5EF4-FFF2-40B4-BE49-F238E27FC236}">
                  <a16:creationId xmlns:a16="http://schemas.microsoft.com/office/drawing/2014/main" id="{09B1AC54-BA51-6341-B193-40A24830AC99}"/>
                </a:ext>
              </a:extLst>
            </p:cNvPr>
            <p:cNvSpPr txBox="1"/>
            <p:nvPr/>
          </p:nvSpPr>
          <p:spPr>
            <a:xfrm rot="16200000">
              <a:off x="5374293" y="5068635"/>
              <a:ext cx="356870" cy="97028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 Box 83">
              <a:extLst>
                <a:ext uri="{FF2B5EF4-FFF2-40B4-BE49-F238E27FC236}">
                  <a16:creationId xmlns:a16="http://schemas.microsoft.com/office/drawing/2014/main" id="{047522F8-11DA-DA4E-A0A6-CEC55C941E25}"/>
                </a:ext>
              </a:extLst>
            </p:cNvPr>
            <p:cNvSpPr txBox="1"/>
            <p:nvPr/>
          </p:nvSpPr>
          <p:spPr>
            <a:xfrm rot="16200000">
              <a:off x="4898776" y="5262005"/>
              <a:ext cx="413385"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9" name="Left Brace 18">
              <a:extLst>
                <a:ext uri="{FF2B5EF4-FFF2-40B4-BE49-F238E27FC236}">
                  <a16:creationId xmlns:a16="http://schemas.microsoft.com/office/drawing/2014/main" id="{C1E2E46C-38BA-CE47-97C2-9BB332DB8831}"/>
                </a:ext>
              </a:extLst>
            </p:cNvPr>
            <p:cNvSpPr/>
            <p:nvPr/>
          </p:nvSpPr>
          <p:spPr>
            <a:xfrm rot="16200000">
              <a:off x="4984829" y="4753370"/>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5" name="Group 24">
            <a:extLst>
              <a:ext uri="{FF2B5EF4-FFF2-40B4-BE49-F238E27FC236}">
                <a16:creationId xmlns:a16="http://schemas.microsoft.com/office/drawing/2014/main" id="{8497C48C-E772-AF47-B711-EEC137DA8BDD}"/>
              </a:ext>
            </a:extLst>
          </p:cNvPr>
          <p:cNvGrpSpPr/>
          <p:nvPr/>
        </p:nvGrpSpPr>
        <p:grpSpPr>
          <a:xfrm>
            <a:off x="6326726" y="5594727"/>
            <a:ext cx="2162885" cy="849101"/>
            <a:chOff x="6008853" y="5365103"/>
            <a:chExt cx="1860560" cy="654786"/>
          </a:xfrm>
        </p:grpSpPr>
        <p:sp>
          <p:nvSpPr>
            <p:cNvPr id="18" name="Text Box 25">
              <a:extLst>
                <a:ext uri="{FF2B5EF4-FFF2-40B4-BE49-F238E27FC236}">
                  <a16:creationId xmlns:a16="http://schemas.microsoft.com/office/drawing/2014/main" id="{6A964A02-1E9E-2045-859D-E5644AC000E3}"/>
                </a:ext>
              </a:extLst>
            </p:cNvPr>
            <p:cNvSpPr txBox="1"/>
            <p:nvPr/>
          </p:nvSpPr>
          <p:spPr>
            <a:xfrm rot="16200000">
              <a:off x="6847819" y="5306467"/>
              <a:ext cx="387985" cy="1038860"/>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20" name="Text Box 17">
              <a:extLst>
                <a:ext uri="{FF2B5EF4-FFF2-40B4-BE49-F238E27FC236}">
                  <a16:creationId xmlns:a16="http://schemas.microsoft.com/office/drawing/2014/main" id="{18EEDF79-08BC-4C45-955F-9F91494E3873}"/>
                </a:ext>
              </a:extLst>
            </p:cNvPr>
            <p:cNvSpPr txBox="1"/>
            <p:nvPr/>
          </p:nvSpPr>
          <p:spPr>
            <a:xfrm rot="16200000">
              <a:off x="6293357" y="5109268"/>
              <a:ext cx="360045" cy="878205"/>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 Box 20">
              <a:extLst>
                <a:ext uri="{FF2B5EF4-FFF2-40B4-BE49-F238E27FC236}">
                  <a16:creationId xmlns:a16="http://schemas.microsoft.com/office/drawing/2014/main" id="{02952F08-F63D-924A-AFA3-BFEC99493083}"/>
                </a:ext>
              </a:extLst>
            </p:cNvPr>
            <p:cNvSpPr txBox="1"/>
            <p:nvPr/>
          </p:nvSpPr>
          <p:spPr>
            <a:xfrm rot="16200000">
              <a:off x="7205838" y="5058398"/>
              <a:ext cx="356870" cy="97028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Left Brace 22">
              <a:extLst>
                <a:ext uri="{FF2B5EF4-FFF2-40B4-BE49-F238E27FC236}">
                  <a16:creationId xmlns:a16="http://schemas.microsoft.com/office/drawing/2014/main" id="{308C728F-39F0-8B4A-8068-BF6789DA0FC5}"/>
                </a:ext>
              </a:extLst>
            </p:cNvPr>
            <p:cNvSpPr/>
            <p:nvPr/>
          </p:nvSpPr>
          <p:spPr>
            <a:xfrm rot="16200000">
              <a:off x="6821653" y="4751768"/>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30" name="Text Box 64">
            <a:extLst>
              <a:ext uri="{FF2B5EF4-FFF2-40B4-BE49-F238E27FC236}">
                <a16:creationId xmlns:a16="http://schemas.microsoft.com/office/drawing/2014/main" id="{AAFEB626-D5FB-1D48-82B8-744BA6F36989}"/>
              </a:ext>
            </a:extLst>
          </p:cNvPr>
          <p:cNvSpPr txBox="1"/>
          <p:nvPr/>
        </p:nvSpPr>
        <p:spPr>
          <a:xfrm>
            <a:off x="3477976" y="5432348"/>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4" name="Group 33">
            <a:extLst>
              <a:ext uri="{FF2B5EF4-FFF2-40B4-BE49-F238E27FC236}">
                <a16:creationId xmlns:a16="http://schemas.microsoft.com/office/drawing/2014/main" id="{793DF097-BE23-5D44-B6D6-C098C2A69AC1}"/>
              </a:ext>
            </a:extLst>
          </p:cNvPr>
          <p:cNvGrpSpPr/>
          <p:nvPr/>
        </p:nvGrpSpPr>
        <p:grpSpPr>
          <a:xfrm>
            <a:off x="4160600" y="5425035"/>
            <a:ext cx="1055040" cy="217308"/>
            <a:chOff x="4160600" y="5425035"/>
            <a:chExt cx="1055040" cy="217308"/>
          </a:xfrm>
        </p:grpSpPr>
        <p:sp>
          <p:nvSpPr>
            <p:cNvPr id="28" name="Text Box 64">
              <a:extLst>
                <a:ext uri="{FF2B5EF4-FFF2-40B4-BE49-F238E27FC236}">
                  <a16:creationId xmlns:a16="http://schemas.microsoft.com/office/drawing/2014/main" id="{F8CB531B-DB0D-4D46-867F-A3F4ADC33D51}"/>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 Box 64">
              <a:extLst>
                <a:ext uri="{FF2B5EF4-FFF2-40B4-BE49-F238E27FC236}">
                  <a16:creationId xmlns:a16="http://schemas.microsoft.com/office/drawing/2014/main" id="{08680E40-B201-034E-B20F-D4295C68C7C6}"/>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64">
              <a:extLst>
                <a:ext uri="{FF2B5EF4-FFF2-40B4-BE49-F238E27FC236}">
                  <a16:creationId xmlns:a16="http://schemas.microsoft.com/office/drawing/2014/main" id="{11FA3507-20A0-9E43-A1BC-AE059A1702A4}"/>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5" name="Group 34">
            <a:extLst>
              <a:ext uri="{FF2B5EF4-FFF2-40B4-BE49-F238E27FC236}">
                <a16:creationId xmlns:a16="http://schemas.microsoft.com/office/drawing/2014/main" id="{51FEEE9D-3AAE-2F4C-BA4A-624062AA7ED4}"/>
              </a:ext>
            </a:extLst>
          </p:cNvPr>
          <p:cNvGrpSpPr/>
          <p:nvPr/>
        </p:nvGrpSpPr>
        <p:grpSpPr>
          <a:xfrm>
            <a:off x="5221064" y="5413764"/>
            <a:ext cx="1055040" cy="254054"/>
            <a:chOff x="4160600" y="5425035"/>
            <a:chExt cx="1055040" cy="217308"/>
          </a:xfrm>
        </p:grpSpPr>
        <p:sp>
          <p:nvSpPr>
            <p:cNvPr id="36" name="Text Box 64">
              <a:extLst>
                <a:ext uri="{FF2B5EF4-FFF2-40B4-BE49-F238E27FC236}">
                  <a16:creationId xmlns:a16="http://schemas.microsoft.com/office/drawing/2014/main" id="{1EEBC608-C320-804C-B4DF-CD8B197ACC78}"/>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64">
              <a:extLst>
                <a:ext uri="{FF2B5EF4-FFF2-40B4-BE49-F238E27FC236}">
                  <a16:creationId xmlns:a16="http://schemas.microsoft.com/office/drawing/2014/main" id="{3713F5AB-EFA0-454B-BEE3-703910B78A88}"/>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Text Box 64">
              <a:extLst>
                <a:ext uri="{FF2B5EF4-FFF2-40B4-BE49-F238E27FC236}">
                  <a16:creationId xmlns:a16="http://schemas.microsoft.com/office/drawing/2014/main" id="{6E435A47-F4DF-5E41-8214-D62C530EA9ED}"/>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03642769-935F-8B4B-A23D-12FB6F883F79}"/>
              </a:ext>
            </a:extLst>
          </p:cNvPr>
          <p:cNvGrpSpPr/>
          <p:nvPr/>
        </p:nvGrpSpPr>
        <p:grpSpPr>
          <a:xfrm>
            <a:off x="6271541" y="5407655"/>
            <a:ext cx="1055040" cy="217308"/>
            <a:chOff x="4160600" y="5425035"/>
            <a:chExt cx="1055040" cy="217308"/>
          </a:xfrm>
        </p:grpSpPr>
        <p:sp>
          <p:nvSpPr>
            <p:cNvPr id="40" name="Text Box 64">
              <a:extLst>
                <a:ext uri="{FF2B5EF4-FFF2-40B4-BE49-F238E27FC236}">
                  <a16:creationId xmlns:a16="http://schemas.microsoft.com/office/drawing/2014/main" id="{F32E3238-CBD4-474E-AB90-686FD54358EA}"/>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64">
              <a:extLst>
                <a:ext uri="{FF2B5EF4-FFF2-40B4-BE49-F238E27FC236}">
                  <a16:creationId xmlns:a16="http://schemas.microsoft.com/office/drawing/2014/main" id="{3BF17D79-B61D-8641-8797-86A041B2DE85}"/>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 Box 64">
              <a:extLst>
                <a:ext uri="{FF2B5EF4-FFF2-40B4-BE49-F238E27FC236}">
                  <a16:creationId xmlns:a16="http://schemas.microsoft.com/office/drawing/2014/main" id="{2C4F5E5C-BB43-A64B-ADF9-5E1B7C8F55D5}"/>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A4CEFBE1-ECF7-7A41-9B68-82EFB3476760}"/>
              </a:ext>
            </a:extLst>
          </p:cNvPr>
          <p:cNvGrpSpPr/>
          <p:nvPr/>
        </p:nvGrpSpPr>
        <p:grpSpPr>
          <a:xfrm>
            <a:off x="7337510" y="5406452"/>
            <a:ext cx="1055040" cy="217308"/>
            <a:chOff x="4160600" y="5425035"/>
            <a:chExt cx="1055040" cy="217308"/>
          </a:xfrm>
        </p:grpSpPr>
        <p:sp>
          <p:nvSpPr>
            <p:cNvPr id="44" name="Text Box 64">
              <a:extLst>
                <a:ext uri="{FF2B5EF4-FFF2-40B4-BE49-F238E27FC236}">
                  <a16:creationId xmlns:a16="http://schemas.microsoft.com/office/drawing/2014/main" id="{C536DF9C-CDE5-CD47-A457-B7ED0141CCD0}"/>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CA94A5CB-2C50-0744-939F-ABD703A2E259}"/>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64">
              <a:extLst>
                <a:ext uri="{FF2B5EF4-FFF2-40B4-BE49-F238E27FC236}">
                  <a16:creationId xmlns:a16="http://schemas.microsoft.com/office/drawing/2014/main" id="{991E2FCC-50AF-824E-B63F-C021349E270F}"/>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21AE2601-D7AD-B44E-AF68-F46041BF9F0E}"/>
              </a:ext>
            </a:extLst>
          </p:cNvPr>
          <p:cNvGrpSpPr/>
          <p:nvPr/>
        </p:nvGrpSpPr>
        <p:grpSpPr>
          <a:xfrm>
            <a:off x="3908029" y="1172001"/>
            <a:ext cx="249932" cy="1079558"/>
            <a:chOff x="3664102" y="1207336"/>
            <a:chExt cx="249932" cy="1079558"/>
          </a:xfrm>
        </p:grpSpPr>
        <p:sp>
          <p:nvSpPr>
            <p:cNvPr id="48" name="Text Box 120">
              <a:extLst>
                <a:ext uri="{FF2B5EF4-FFF2-40B4-BE49-F238E27FC236}">
                  <a16:creationId xmlns:a16="http://schemas.microsoft.com/office/drawing/2014/main" id="{43256FBF-B1FD-7A43-8E45-9A42ADD22017}"/>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111">
              <a:extLst>
                <a:ext uri="{FF2B5EF4-FFF2-40B4-BE49-F238E27FC236}">
                  <a16:creationId xmlns:a16="http://schemas.microsoft.com/office/drawing/2014/main" id="{1723C82F-198B-7143-BC4F-68166DEE7073}"/>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111">
              <a:extLst>
                <a:ext uri="{FF2B5EF4-FFF2-40B4-BE49-F238E27FC236}">
                  <a16:creationId xmlns:a16="http://schemas.microsoft.com/office/drawing/2014/main" id="{72973E01-724F-B84F-8012-B1618ED61092}"/>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2" name="Group 51">
            <a:extLst>
              <a:ext uri="{FF2B5EF4-FFF2-40B4-BE49-F238E27FC236}">
                <a16:creationId xmlns:a16="http://schemas.microsoft.com/office/drawing/2014/main" id="{AB7513BF-D83D-3745-97EA-31041820FE2D}"/>
              </a:ext>
            </a:extLst>
          </p:cNvPr>
          <p:cNvGrpSpPr/>
          <p:nvPr/>
        </p:nvGrpSpPr>
        <p:grpSpPr>
          <a:xfrm>
            <a:off x="3917931" y="2238589"/>
            <a:ext cx="249932" cy="1079558"/>
            <a:chOff x="3664102" y="1207336"/>
            <a:chExt cx="249932" cy="1079558"/>
          </a:xfrm>
        </p:grpSpPr>
        <p:sp>
          <p:nvSpPr>
            <p:cNvPr id="53" name="Text Box 120">
              <a:extLst>
                <a:ext uri="{FF2B5EF4-FFF2-40B4-BE49-F238E27FC236}">
                  <a16:creationId xmlns:a16="http://schemas.microsoft.com/office/drawing/2014/main" id="{1BC78731-7166-8042-94E2-41CA571599B9}"/>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344FAEE4-A177-1C4D-93F7-698B291E9D0C}"/>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43C975DB-9896-C54D-9D56-1772420FA368}"/>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6" name="Group 55">
            <a:extLst>
              <a:ext uri="{FF2B5EF4-FFF2-40B4-BE49-F238E27FC236}">
                <a16:creationId xmlns:a16="http://schemas.microsoft.com/office/drawing/2014/main" id="{21E55348-5AA1-9E4E-BB7D-6D3D5F967608}"/>
              </a:ext>
            </a:extLst>
          </p:cNvPr>
          <p:cNvGrpSpPr/>
          <p:nvPr/>
        </p:nvGrpSpPr>
        <p:grpSpPr>
          <a:xfrm>
            <a:off x="3927833" y="3292206"/>
            <a:ext cx="249932" cy="1079558"/>
            <a:chOff x="3664102" y="1207336"/>
            <a:chExt cx="249932" cy="1079558"/>
          </a:xfrm>
        </p:grpSpPr>
        <p:sp>
          <p:nvSpPr>
            <p:cNvPr id="57" name="Text Box 120">
              <a:extLst>
                <a:ext uri="{FF2B5EF4-FFF2-40B4-BE49-F238E27FC236}">
                  <a16:creationId xmlns:a16="http://schemas.microsoft.com/office/drawing/2014/main" id="{C215776A-9489-C34A-83E3-6B91C0D80FDF}"/>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5B059A5E-EB1D-734F-AB25-716A094CFB8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111">
              <a:extLst>
                <a:ext uri="{FF2B5EF4-FFF2-40B4-BE49-F238E27FC236}">
                  <a16:creationId xmlns:a16="http://schemas.microsoft.com/office/drawing/2014/main" id="{1E791953-F3F0-1149-8D00-597F84A2B7F6}"/>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7E913763-6473-B649-B9E1-B023D9A60EBD}"/>
              </a:ext>
            </a:extLst>
          </p:cNvPr>
          <p:cNvGrpSpPr/>
          <p:nvPr/>
        </p:nvGrpSpPr>
        <p:grpSpPr>
          <a:xfrm>
            <a:off x="3932355" y="4318064"/>
            <a:ext cx="249932" cy="1079558"/>
            <a:chOff x="3664102" y="1207336"/>
            <a:chExt cx="249932" cy="1079558"/>
          </a:xfrm>
        </p:grpSpPr>
        <p:sp>
          <p:nvSpPr>
            <p:cNvPr id="61" name="Text Box 120">
              <a:extLst>
                <a:ext uri="{FF2B5EF4-FFF2-40B4-BE49-F238E27FC236}">
                  <a16:creationId xmlns:a16="http://schemas.microsoft.com/office/drawing/2014/main" id="{91DEFF8E-C5D7-4A4E-A633-AAE0E79701CE}"/>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DB3FA72E-6814-3F4C-B663-210D404FE1F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111">
              <a:extLst>
                <a:ext uri="{FF2B5EF4-FFF2-40B4-BE49-F238E27FC236}">
                  <a16:creationId xmlns:a16="http://schemas.microsoft.com/office/drawing/2014/main" id="{02356F88-EBEE-9749-A581-33B0138DE534}"/>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64" name="Text Box 64">
            <a:extLst>
              <a:ext uri="{FF2B5EF4-FFF2-40B4-BE49-F238E27FC236}">
                <a16:creationId xmlns:a16="http://schemas.microsoft.com/office/drawing/2014/main" id="{2F12979D-321B-7646-BDA8-F59A5C940495}"/>
              </a:ext>
            </a:extLst>
          </p:cNvPr>
          <p:cNvSpPr txBox="1"/>
          <p:nvPr/>
        </p:nvSpPr>
        <p:spPr>
          <a:xfrm>
            <a:off x="3441196" y="1034183"/>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Left Brace 64">
            <a:extLst>
              <a:ext uri="{FF2B5EF4-FFF2-40B4-BE49-F238E27FC236}">
                <a16:creationId xmlns:a16="http://schemas.microsoft.com/office/drawing/2014/main" id="{E8B81186-AF93-8141-A7E7-0DD71BC268A7}"/>
              </a:ext>
            </a:extLst>
          </p:cNvPr>
          <p:cNvSpPr/>
          <p:nvPr/>
        </p:nvSpPr>
        <p:spPr>
          <a:xfrm>
            <a:off x="2787373" y="1172000"/>
            <a:ext cx="295670" cy="418341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TextBox 65">
            <a:extLst>
              <a:ext uri="{FF2B5EF4-FFF2-40B4-BE49-F238E27FC236}">
                <a16:creationId xmlns:a16="http://schemas.microsoft.com/office/drawing/2014/main" id="{28292DF2-EB74-5E47-89B0-05FFF854AB3C}"/>
              </a:ext>
            </a:extLst>
          </p:cNvPr>
          <p:cNvSpPr txBox="1"/>
          <p:nvPr/>
        </p:nvSpPr>
        <p:spPr>
          <a:xfrm rot="16200000">
            <a:off x="2198019" y="3032835"/>
            <a:ext cx="838131" cy="338554"/>
          </a:xfrm>
          <a:prstGeom prst="rect">
            <a:avLst/>
          </a:prstGeom>
          <a:noFill/>
        </p:spPr>
        <p:txBody>
          <a:bodyPr wrap="square" rtlCol="0">
            <a:spAutoFit/>
          </a:bodyPr>
          <a:lstStyle/>
          <a:p>
            <a:r>
              <a:rPr lang="en-US" sz="1600" dirty="0"/>
              <a:t>Split 1</a:t>
            </a:r>
          </a:p>
        </p:txBody>
      </p:sp>
      <p:sp>
        <p:nvSpPr>
          <p:cNvPr id="67" name="Left Brace 66">
            <a:extLst>
              <a:ext uri="{FF2B5EF4-FFF2-40B4-BE49-F238E27FC236}">
                <a16:creationId xmlns:a16="http://schemas.microsoft.com/office/drawing/2014/main" id="{DDABBB69-3C95-844B-AFF4-175ABE1D93FC}"/>
              </a:ext>
            </a:extLst>
          </p:cNvPr>
          <p:cNvSpPr/>
          <p:nvPr/>
        </p:nvSpPr>
        <p:spPr>
          <a:xfrm rot="16200000">
            <a:off x="6127421" y="4259305"/>
            <a:ext cx="295670" cy="423458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TextBox 67">
            <a:extLst>
              <a:ext uri="{FF2B5EF4-FFF2-40B4-BE49-F238E27FC236}">
                <a16:creationId xmlns:a16="http://schemas.microsoft.com/office/drawing/2014/main" id="{51486025-970E-3A4F-AFDB-D703C8D29EDE}"/>
              </a:ext>
            </a:extLst>
          </p:cNvPr>
          <p:cNvSpPr txBox="1"/>
          <p:nvPr/>
        </p:nvSpPr>
        <p:spPr>
          <a:xfrm>
            <a:off x="5883516" y="6512462"/>
            <a:ext cx="783479" cy="338554"/>
          </a:xfrm>
          <a:prstGeom prst="rect">
            <a:avLst/>
          </a:prstGeom>
          <a:noFill/>
        </p:spPr>
        <p:txBody>
          <a:bodyPr wrap="square" rtlCol="0">
            <a:spAutoFit/>
          </a:bodyPr>
          <a:lstStyle/>
          <a:p>
            <a:pPr algn="ctr"/>
            <a:r>
              <a:rPr lang="en-US" sz="1600" dirty="0"/>
              <a:t>Split 0</a:t>
            </a:r>
          </a:p>
        </p:txBody>
      </p:sp>
    </p:spTree>
    <p:extLst>
      <p:ext uri="{BB962C8B-B14F-4D97-AF65-F5344CB8AC3E}">
        <p14:creationId xmlns:p14="http://schemas.microsoft.com/office/powerpoint/2010/main" val="787106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C72AC9AB-8605-0A48-B5B7-6E7E08A43FC9}"/>
              </a:ext>
            </a:extLst>
          </p:cNvPr>
          <p:cNvGrpSpPr/>
          <p:nvPr/>
        </p:nvGrpSpPr>
        <p:grpSpPr>
          <a:xfrm>
            <a:off x="3089477" y="3233951"/>
            <a:ext cx="912656" cy="2121467"/>
            <a:chOff x="3398505" y="3444278"/>
            <a:chExt cx="767080" cy="1876425"/>
          </a:xfrm>
        </p:grpSpPr>
        <p:sp>
          <p:nvSpPr>
            <p:cNvPr id="9" name="Text Box 22">
              <a:extLst>
                <a:ext uri="{FF2B5EF4-FFF2-40B4-BE49-F238E27FC236}">
                  <a16:creationId xmlns:a16="http://schemas.microsoft.com/office/drawing/2014/main" id="{918A767A-3377-9C4E-9CAD-72B51F9D1CB6}"/>
                </a:ext>
              </a:extLst>
            </p:cNvPr>
            <p:cNvSpPr txBox="1"/>
            <p:nvPr/>
          </p:nvSpPr>
          <p:spPr>
            <a:xfrm rot="10800000">
              <a:off x="3398505" y="3658908"/>
              <a:ext cx="355600"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11" name="Text Box 29">
              <a:extLst>
                <a:ext uri="{FF2B5EF4-FFF2-40B4-BE49-F238E27FC236}">
                  <a16:creationId xmlns:a16="http://schemas.microsoft.com/office/drawing/2014/main" id="{5A65D382-27D0-4941-9910-B1B5713EFC86}"/>
                </a:ext>
              </a:extLst>
            </p:cNvPr>
            <p:cNvSpPr txBox="1"/>
            <p:nvPr/>
          </p:nvSpPr>
          <p:spPr>
            <a:xfrm rot="10800000">
              <a:off x="3799190" y="3444278"/>
              <a:ext cx="360045" cy="89217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 Box 32">
              <a:extLst>
                <a:ext uri="{FF2B5EF4-FFF2-40B4-BE49-F238E27FC236}">
                  <a16:creationId xmlns:a16="http://schemas.microsoft.com/office/drawing/2014/main" id="{46E0C7D3-5A55-E740-97AC-E29BAADDF873}"/>
                </a:ext>
              </a:extLst>
            </p:cNvPr>
            <p:cNvSpPr txBox="1"/>
            <p:nvPr/>
          </p:nvSpPr>
          <p:spPr>
            <a:xfrm rot="10800000">
              <a:off x="3808715" y="4330738"/>
              <a:ext cx="356870" cy="98996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Left Brace 21">
              <a:extLst>
                <a:ext uri="{FF2B5EF4-FFF2-40B4-BE49-F238E27FC236}">
                  <a16:creationId xmlns:a16="http://schemas.microsoft.com/office/drawing/2014/main" id="{619D8047-D507-A140-9463-2DAF47435864}"/>
                </a:ext>
              </a:extLst>
            </p:cNvPr>
            <p:cNvSpPr/>
            <p:nvPr/>
          </p:nvSpPr>
          <p:spPr>
            <a:xfrm>
              <a:off x="3722355" y="3516769"/>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7" name="Group 26">
            <a:extLst>
              <a:ext uri="{FF2B5EF4-FFF2-40B4-BE49-F238E27FC236}">
                <a16:creationId xmlns:a16="http://schemas.microsoft.com/office/drawing/2014/main" id="{9E4EA643-9AF7-F746-9906-6C23E250C648}"/>
              </a:ext>
            </a:extLst>
          </p:cNvPr>
          <p:cNvGrpSpPr/>
          <p:nvPr/>
        </p:nvGrpSpPr>
        <p:grpSpPr>
          <a:xfrm>
            <a:off x="3059723" y="1214657"/>
            <a:ext cx="968321" cy="2089415"/>
            <a:chOff x="3398505" y="1559598"/>
            <a:chExt cx="767080" cy="1879155"/>
          </a:xfrm>
        </p:grpSpPr>
        <p:sp>
          <p:nvSpPr>
            <p:cNvPr id="8" name="Text Box 81">
              <a:extLst>
                <a:ext uri="{FF2B5EF4-FFF2-40B4-BE49-F238E27FC236}">
                  <a16:creationId xmlns:a16="http://schemas.microsoft.com/office/drawing/2014/main" id="{4BCD84CE-DBDE-1448-91C6-FA9F8C403F37}"/>
                </a:ext>
              </a:extLst>
            </p:cNvPr>
            <p:cNvSpPr txBox="1"/>
            <p:nvPr/>
          </p:nvSpPr>
          <p:spPr>
            <a:xfrm rot="10800000">
              <a:off x="3398505" y="1811693"/>
              <a:ext cx="355600"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0" name="Text Box 28">
              <a:extLst>
                <a:ext uri="{FF2B5EF4-FFF2-40B4-BE49-F238E27FC236}">
                  <a16:creationId xmlns:a16="http://schemas.microsoft.com/office/drawing/2014/main" id="{E5768DD9-0D7F-A841-A24B-CF74CD4AF8CB}"/>
                </a:ext>
              </a:extLst>
            </p:cNvPr>
            <p:cNvSpPr txBox="1"/>
            <p:nvPr/>
          </p:nvSpPr>
          <p:spPr>
            <a:xfrm rot="10800000">
              <a:off x="3799190" y="1559598"/>
              <a:ext cx="360045" cy="9036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92">
              <a:extLst>
                <a:ext uri="{FF2B5EF4-FFF2-40B4-BE49-F238E27FC236}">
                  <a16:creationId xmlns:a16="http://schemas.microsoft.com/office/drawing/2014/main" id="{8BA5A2CA-2F4E-5D4B-B0D0-8883A8FD15DF}"/>
                </a:ext>
              </a:extLst>
            </p:cNvPr>
            <p:cNvSpPr txBox="1"/>
            <p:nvPr/>
          </p:nvSpPr>
          <p:spPr>
            <a:xfrm rot="10800000">
              <a:off x="3808715" y="2501566"/>
              <a:ext cx="356870" cy="937187"/>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Left Brace 13">
              <a:extLst>
                <a:ext uri="{FF2B5EF4-FFF2-40B4-BE49-F238E27FC236}">
                  <a16:creationId xmlns:a16="http://schemas.microsoft.com/office/drawing/2014/main" id="{7BB861FB-1E6D-4A4B-9754-D7DE79D8AA12}"/>
                </a:ext>
              </a:extLst>
            </p:cNvPr>
            <p:cNvSpPr/>
            <p:nvPr/>
          </p:nvSpPr>
          <p:spPr>
            <a:xfrm>
              <a:off x="3722355" y="1634528"/>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4" name="Group 23">
            <a:extLst>
              <a:ext uri="{FF2B5EF4-FFF2-40B4-BE49-F238E27FC236}">
                <a16:creationId xmlns:a16="http://schemas.microsoft.com/office/drawing/2014/main" id="{9A610EFC-20A0-F441-BCC1-23A536914D30}"/>
              </a:ext>
            </a:extLst>
          </p:cNvPr>
          <p:cNvGrpSpPr/>
          <p:nvPr/>
        </p:nvGrpSpPr>
        <p:grpSpPr>
          <a:xfrm>
            <a:off x="4157961" y="5622853"/>
            <a:ext cx="2196480" cy="797188"/>
            <a:chOff x="4172029" y="5373750"/>
            <a:chExt cx="1865839" cy="667400"/>
          </a:xfrm>
        </p:grpSpPr>
        <p:sp>
          <p:nvSpPr>
            <p:cNvPr id="15" name="Text Box 17">
              <a:extLst>
                <a:ext uri="{FF2B5EF4-FFF2-40B4-BE49-F238E27FC236}">
                  <a16:creationId xmlns:a16="http://schemas.microsoft.com/office/drawing/2014/main" id="{FDA84423-15B8-C648-BB63-F2BD2D94F370}"/>
                </a:ext>
              </a:extLst>
            </p:cNvPr>
            <p:cNvSpPr txBox="1"/>
            <p:nvPr/>
          </p:nvSpPr>
          <p:spPr>
            <a:xfrm rot="16200000">
              <a:off x="4455693" y="5114670"/>
              <a:ext cx="360045" cy="878205"/>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 Box 20">
              <a:extLst>
                <a:ext uri="{FF2B5EF4-FFF2-40B4-BE49-F238E27FC236}">
                  <a16:creationId xmlns:a16="http://schemas.microsoft.com/office/drawing/2014/main" id="{09B1AC54-BA51-6341-B193-40A24830AC99}"/>
                </a:ext>
              </a:extLst>
            </p:cNvPr>
            <p:cNvSpPr txBox="1"/>
            <p:nvPr/>
          </p:nvSpPr>
          <p:spPr>
            <a:xfrm rot="16200000">
              <a:off x="5374293" y="5068635"/>
              <a:ext cx="356870" cy="97028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 Box 83">
              <a:extLst>
                <a:ext uri="{FF2B5EF4-FFF2-40B4-BE49-F238E27FC236}">
                  <a16:creationId xmlns:a16="http://schemas.microsoft.com/office/drawing/2014/main" id="{047522F8-11DA-DA4E-A0A6-CEC55C941E25}"/>
                </a:ext>
              </a:extLst>
            </p:cNvPr>
            <p:cNvSpPr txBox="1"/>
            <p:nvPr/>
          </p:nvSpPr>
          <p:spPr>
            <a:xfrm rot="16200000">
              <a:off x="4898776" y="5262005"/>
              <a:ext cx="413385"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9" name="Left Brace 18">
              <a:extLst>
                <a:ext uri="{FF2B5EF4-FFF2-40B4-BE49-F238E27FC236}">
                  <a16:creationId xmlns:a16="http://schemas.microsoft.com/office/drawing/2014/main" id="{C1E2E46C-38BA-CE47-97C2-9BB332DB8831}"/>
                </a:ext>
              </a:extLst>
            </p:cNvPr>
            <p:cNvSpPr/>
            <p:nvPr/>
          </p:nvSpPr>
          <p:spPr>
            <a:xfrm rot="16200000">
              <a:off x="4984829" y="4753370"/>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5" name="Group 24">
            <a:extLst>
              <a:ext uri="{FF2B5EF4-FFF2-40B4-BE49-F238E27FC236}">
                <a16:creationId xmlns:a16="http://schemas.microsoft.com/office/drawing/2014/main" id="{8497C48C-E772-AF47-B711-EEC137DA8BDD}"/>
              </a:ext>
            </a:extLst>
          </p:cNvPr>
          <p:cNvGrpSpPr/>
          <p:nvPr/>
        </p:nvGrpSpPr>
        <p:grpSpPr>
          <a:xfrm>
            <a:off x="6326726" y="5594727"/>
            <a:ext cx="2162885" cy="849101"/>
            <a:chOff x="6008853" y="5365103"/>
            <a:chExt cx="1860560" cy="654786"/>
          </a:xfrm>
        </p:grpSpPr>
        <p:sp>
          <p:nvSpPr>
            <p:cNvPr id="18" name="Text Box 25">
              <a:extLst>
                <a:ext uri="{FF2B5EF4-FFF2-40B4-BE49-F238E27FC236}">
                  <a16:creationId xmlns:a16="http://schemas.microsoft.com/office/drawing/2014/main" id="{6A964A02-1E9E-2045-859D-E5644AC000E3}"/>
                </a:ext>
              </a:extLst>
            </p:cNvPr>
            <p:cNvSpPr txBox="1"/>
            <p:nvPr/>
          </p:nvSpPr>
          <p:spPr>
            <a:xfrm rot="16200000">
              <a:off x="6847819" y="5306467"/>
              <a:ext cx="387985" cy="1038860"/>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20" name="Text Box 17">
              <a:extLst>
                <a:ext uri="{FF2B5EF4-FFF2-40B4-BE49-F238E27FC236}">
                  <a16:creationId xmlns:a16="http://schemas.microsoft.com/office/drawing/2014/main" id="{18EEDF79-08BC-4C45-955F-9F91494E3873}"/>
                </a:ext>
              </a:extLst>
            </p:cNvPr>
            <p:cNvSpPr txBox="1"/>
            <p:nvPr/>
          </p:nvSpPr>
          <p:spPr>
            <a:xfrm rot="16200000">
              <a:off x="6293357" y="5109268"/>
              <a:ext cx="360045" cy="878205"/>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 Box 20">
              <a:extLst>
                <a:ext uri="{FF2B5EF4-FFF2-40B4-BE49-F238E27FC236}">
                  <a16:creationId xmlns:a16="http://schemas.microsoft.com/office/drawing/2014/main" id="{02952F08-F63D-924A-AFA3-BFEC99493083}"/>
                </a:ext>
              </a:extLst>
            </p:cNvPr>
            <p:cNvSpPr txBox="1"/>
            <p:nvPr/>
          </p:nvSpPr>
          <p:spPr>
            <a:xfrm rot="16200000">
              <a:off x="7205838" y="5058398"/>
              <a:ext cx="356870" cy="97028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Left Brace 22">
              <a:extLst>
                <a:ext uri="{FF2B5EF4-FFF2-40B4-BE49-F238E27FC236}">
                  <a16:creationId xmlns:a16="http://schemas.microsoft.com/office/drawing/2014/main" id="{308C728F-39F0-8B4A-8068-BF6789DA0FC5}"/>
                </a:ext>
              </a:extLst>
            </p:cNvPr>
            <p:cNvSpPr/>
            <p:nvPr/>
          </p:nvSpPr>
          <p:spPr>
            <a:xfrm rot="16200000">
              <a:off x="6821653" y="4751768"/>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30" name="Text Box 64">
            <a:extLst>
              <a:ext uri="{FF2B5EF4-FFF2-40B4-BE49-F238E27FC236}">
                <a16:creationId xmlns:a16="http://schemas.microsoft.com/office/drawing/2014/main" id="{AAFEB626-D5FB-1D48-82B8-744BA6F36989}"/>
              </a:ext>
            </a:extLst>
          </p:cNvPr>
          <p:cNvSpPr txBox="1"/>
          <p:nvPr/>
        </p:nvSpPr>
        <p:spPr>
          <a:xfrm>
            <a:off x="3477976" y="5432348"/>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4" name="Group 33">
            <a:extLst>
              <a:ext uri="{FF2B5EF4-FFF2-40B4-BE49-F238E27FC236}">
                <a16:creationId xmlns:a16="http://schemas.microsoft.com/office/drawing/2014/main" id="{793DF097-BE23-5D44-B6D6-C098C2A69AC1}"/>
              </a:ext>
            </a:extLst>
          </p:cNvPr>
          <p:cNvGrpSpPr/>
          <p:nvPr/>
        </p:nvGrpSpPr>
        <p:grpSpPr>
          <a:xfrm>
            <a:off x="4160600" y="5425035"/>
            <a:ext cx="1055040" cy="217308"/>
            <a:chOff x="4160600" y="5425035"/>
            <a:chExt cx="1055040" cy="217308"/>
          </a:xfrm>
        </p:grpSpPr>
        <p:sp>
          <p:nvSpPr>
            <p:cNvPr id="28" name="Text Box 64">
              <a:extLst>
                <a:ext uri="{FF2B5EF4-FFF2-40B4-BE49-F238E27FC236}">
                  <a16:creationId xmlns:a16="http://schemas.microsoft.com/office/drawing/2014/main" id="{F8CB531B-DB0D-4D46-867F-A3F4ADC33D51}"/>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 Box 64">
              <a:extLst>
                <a:ext uri="{FF2B5EF4-FFF2-40B4-BE49-F238E27FC236}">
                  <a16:creationId xmlns:a16="http://schemas.microsoft.com/office/drawing/2014/main" id="{08680E40-B201-034E-B20F-D4295C68C7C6}"/>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64">
              <a:extLst>
                <a:ext uri="{FF2B5EF4-FFF2-40B4-BE49-F238E27FC236}">
                  <a16:creationId xmlns:a16="http://schemas.microsoft.com/office/drawing/2014/main" id="{11FA3507-20A0-9E43-A1BC-AE059A1702A4}"/>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5" name="Group 34">
            <a:extLst>
              <a:ext uri="{FF2B5EF4-FFF2-40B4-BE49-F238E27FC236}">
                <a16:creationId xmlns:a16="http://schemas.microsoft.com/office/drawing/2014/main" id="{51FEEE9D-3AAE-2F4C-BA4A-624062AA7ED4}"/>
              </a:ext>
            </a:extLst>
          </p:cNvPr>
          <p:cNvGrpSpPr/>
          <p:nvPr/>
        </p:nvGrpSpPr>
        <p:grpSpPr>
          <a:xfrm>
            <a:off x="5221064" y="5413764"/>
            <a:ext cx="1055040" cy="254054"/>
            <a:chOff x="4160600" y="5425035"/>
            <a:chExt cx="1055040" cy="217308"/>
          </a:xfrm>
        </p:grpSpPr>
        <p:sp>
          <p:nvSpPr>
            <p:cNvPr id="36" name="Text Box 64">
              <a:extLst>
                <a:ext uri="{FF2B5EF4-FFF2-40B4-BE49-F238E27FC236}">
                  <a16:creationId xmlns:a16="http://schemas.microsoft.com/office/drawing/2014/main" id="{1EEBC608-C320-804C-B4DF-CD8B197ACC78}"/>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64">
              <a:extLst>
                <a:ext uri="{FF2B5EF4-FFF2-40B4-BE49-F238E27FC236}">
                  <a16:creationId xmlns:a16="http://schemas.microsoft.com/office/drawing/2014/main" id="{3713F5AB-EFA0-454B-BEE3-703910B78A88}"/>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Text Box 64">
              <a:extLst>
                <a:ext uri="{FF2B5EF4-FFF2-40B4-BE49-F238E27FC236}">
                  <a16:creationId xmlns:a16="http://schemas.microsoft.com/office/drawing/2014/main" id="{6E435A47-F4DF-5E41-8214-D62C530EA9ED}"/>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03642769-935F-8B4B-A23D-12FB6F883F79}"/>
              </a:ext>
            </a:extLst>
          </p:cNvPr>
          <p:cNvGrpSpPr/>
          <p:nvPr/>
        </p:nvGrpSpPr>
        <p:grpSpPr>
          <a:xfrm>
            <a:off x="6271541" y="5407655"/>
            <a:ext cx="1055040" cy="217308"/>
            <a:chOff x="4160600" y="5425035"/>
            <a:chExt cx="1055040" cy="217308"/>
          </a:xfrm>
        </p:grpSpPr>
        <p:sp>
          <p:nvSpPr>
            <p:cNvPr id="40" name="Text Box 64">
              <a:extLst>
                <a:ext uri="{FF2B5EF4-FFF2-40B4-BE49-F238E27FC236}">
                  <a16:creationId xmlns:a16="http://schemas.microsoft.com/office/drawing/2014/main" id="{F32E3238-CBD4-474E-AB90-686FD54358EA}"/>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64">
              <a:extLst>
                <a:ext uri="{FF2B5EF4-FFF2-40B4-BE49-F238E27FC236}">
                  <a16:creationId xmlns:a16="http://schemas.microsoft.com/office/drawing/2014/main" id="{3BF17D79-B61D-8641-8797-86A041B2DE85}"/>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 Box 64">
              <a:extLst>
                <a:ext uri="{FF2B5EF4-FFF2-40B4-BE49-F238E27FC236}">
                  <a16:creationId xmlns:a16="http://schemas.microsoft.com/office/drawing/2014/main" id="{2C4F5E5C-BB43-A64B-ADF9-5E1B7C8F55D5}"/>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A4CEFBE1-ECF7-7A41-9B68-82EFB3476760}"/>
              </a:ext>
            </a:extLst>
          </p:cNvPr>
          <p:cNvGrpSpPr/>
          <p:nvPr/>
        </p:nvGrpSpPr>
        <p:grpSpPr>
          <a:xfrm>
            <a:off x="7337510" y="5406452"/>
            <a:ext cx="1055040" cy="217308"/>
            <a:chOff x="4160600" y="5425035"/>
            <a:chExt cx="1055040" cy="217308"/>
          </a:xfrm>
        </p:grpSpPr>
        <p:sp>
          <p:nvSpPr>
            <p:cNvPr id="44" name="Text Box 64">
              <a:extLst>
                <a:ext uri="{FF2B5EF4-FFF2-40B4-BE49-F238E27FC236}">
                  <a16:creationId xmlns:a16="http://schemas.microsoft.com/office/drawing/2014/main" id="{C536DF9C-CDE5-CD47-A457-B7ED0141CCD0}"/>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CA94A5CB-2C50-0744-939F-ABD703A2E259}"/>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64">
              <a:extLst>
                <a:ext uri="{FF2B5EF4-FFF2-40B4-BE49-F238E27FC236}">
                  <a16:creationId xmlns:a16="http://schemas.microsoft.com/office/drawing/2014/main" id="{991E2FCC-50AF-824E-B63F-C021349E270F}"/>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21AE2601-D7AD-B44E-AF68-F46041BF9F0E}"/>
              </a:ext>
            </a:extLst>
          </p:cNvPr>
          <p:cNvGrpSpPr/>
          <p:nvPr/>
        </p:nvGrpSpPr>
        <p:grpSpPr>
          <a:xfrm>
            <a:off x="3908029" y="1172001"/>
            <a:ext cx="249932" cy="1079558"/>
            <a:chOff x="3664102" y="1207336"/>
            <a:chExt cx="249932" cy="1079558"/>
          </a:xfrm>
        </p:grpSpPr>
        <p:sp>
          <p:nvSpPr>
            <p:cNvPr id="48" name="Text Box 120">
              <a:extLst>
                <a:ext uri="{FF2B5EF4-FFF2-40B4-BE49-F238E27FC236}">
                  <a16:creationId xmlns:a16="http://schemas.microsoft.com/office/drawing/2014/main" id="{43256FBF-B1FD-7A43-8E45-9A42ADD22017}"/>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111">
              <a:extLst>
                <a:ext uri="{FF2B5EF4-FFF2-40B4-BE49-F238E27FC236}">
                  <a16:creationId xmlns:a16="http://schemas.microsoft.com/office/drawing/2014/main" id="{1723C82F-198B-7143-BC4F-68166DEE7073}"/>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111">
              <a:extLst>
                <a:ext uri="{FF2B5EF4-FFF2-40B4-BE49-F238E27FC236}">
                  <a16:creationId xmlns:a16="http://schemas.microsoft.com/office/drawing/2014/main" id="{72973E01-724F-B84F-8012-B1618ED61092}"/>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2" name="Group 51">
            <a:extLst>
              <a:ext uri="{FF2B5EF4-FFF2-40B4-BE49-F238E27FC236}">
                <a16:creationId xmlns:a16="http://schemas.microsoft.com/office/drawing/2014/main" id="{AB7513BF-D83D-3745-97EA-31041820FE2D}"/>
              </a:ext>
            </a:extLst>
          </p:cNvPr>
          <p:cNvGrpSpPr/>
          <p:nvPr/>
        </p:nvGrpSpPr>
        <p:grpSpPr>
          <a:xfrm>
            <a:off x="3917931" y="2238589"/>
            <a:ext cx="249932" cy="1079558"/>
            <a:chOff x="3664102" y="1207336"/>
            <a:chExt cx="249932" cy="1079558"/>
          </a:xfrm>
        </p:grpSpPr>
        <p:sp>
          <p:nvSpPr>
            <p:cNvPr id="53" name="Text Box 120">
              <a:extLst>
                <a:ext uri="{FF2B5EF4-FFF2-40B4-BE49-F238E27FC236}">
                  <a16:creationId xmlns:a16="http://schemas.microsoft.com/office/drawing/2014/main" id="{1BC78731-7166-8042-94E2-41CA571599B9}"/>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344FAEE4-A177-1C4D-93F7-698B291E9D0C}"/>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43C975DB-9896-C54D-9D56-1772420FA368}"/>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6" name="Group 55">
            <a:extLst>
              <a:ext uri="{FF2B5EF4-FFF2-40B4-BE49-F238E27FC236}">
                <a16:creationId xmlns:a16="http://schemas.microsoft.com/office/drawing/2014/main" id="{21E55348-5AA1-9E4E-BB7D-6D3D5F967608}"/>
              </a:ext>
            </a:extLst>
          </p:cNvPr>
          <p:cNvGrpSpPr/>
          <p:nvPr/>
        </p:nvGrpSpPr>
        <p:grpSpPr>
          <a:xfrm>
            <a:off x="3927833" y="3292206"/>
            <a:ext cx="249932" cy="1079558"/>
            <a:chOff x="3664102" y="1207336"/>
            <a:chExt cx="249932" cy="1079558"/>
          </a:xfrm>
        </p:grpSpPr>
        <p:sp>
          <p:nvSpPr>
            <p:cNvPr id="57" name="Text Box 120">
              <a:extLst>
                <a:ext uri="{FF2B5EF4-FFF2-40B4-BE49-F238E27FC236}">
                  <a16:creationId xmlns:a16="http://schemas.microsoft.com/office/drawing/2014/main" id="{C215776A-9489-C34A-83E3-6B91C0D80FDF}"/>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5B059A5E-EB1D-734F-AB25-716A094CFB8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111">
              <a:extLst>
                <a:ext uri="{FF2B5EF4-FFF2-40B4-BE49-F238E27FC236}">
                  <a16:creationId xmlns:a16="http://schemas.microsoft.com/office/drawing/2014/main" id="{1E791953-F3F0-1149-8D00-597F84A2B7F6}"/>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7E913763-6473-B649-B9E1-B023D9A60EBD}"/>
              </a:ext>
            </a:extLst>
          </p:cNvPr>
          <p:cNvGrpSpPr/>
          <p:nvPr/>
        </p:nvGrpSpPr>
        <p:grpSpPr>
          <a:xfrm>
            <a:off x="3932355" y="4318064"/>
            <a:ext cx="249932" cy="1079558"/>
            <a:chOff x="3664102" y="1207336"/>
            <a:chExt cx="249932" cy="1079558"/>
          </a:xfrm>
        </p:grpSpPr>
        <p:sp>
          <p:nvSpPr>
            <p:cNvPr id="61" name="Text Box 120">
              <a:extLst>
                <a:ext uri="{FF2B5EF4-FFF2-40B4-BE49-F238E27FC236}">
                  <a16:creationId xmlns:a16="http://schemas.microsoft.com/office/drawing/2014/main" id="{91DEFF8E-C5D7-4A4E-A633-AAE0E79701CE}"/>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DB3FA72E-6814-3F4C-B663-210D404FE1F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111">
              <a:extLst>
                <a:ext uri="{FF2B5EF4-FFF2-40B4-BE49-F238E27FC236}">
                  <a16:creationId xmlns:a16="http://schemas.microsoft.com/office/drawing/2014/main" id="{02356F88-EBEE-9749-A581-33B0138DE534}"/>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64" name="Text Box 64">
            <a:extLst>
              <a:ext uri="{FF2B5EF4-FFF2-40B4-BE49-F238E27FC236}">
                <a16:creationId xmlns:a16="http://schemas.microsoft.com/office/drawing/2014/main" id="{2F12979D-321B-7646-BDA8-F59A5C940495}"/>
              </a:ext>
            </a:extLst>
          </p:cNvPr>
          <p:cNvSpPr txBox="1"/>
          <p:nvPr/>
        </p:nvSpPr>
        <p:spPr>
          <a:xfrm>
            <a:off x="3441196" y="1034183"/>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50" name="Picture 2">
            <a:extLst>
              <a:ext uri="{FF2B5EF4-FFF2-40B4-BE49-F238E27FC236}">
                <a16:creationId xmlns:a16="http://schemas.microsoft.com/office/drawing/2014/main" id="{1F062820-70E6-BD48-B7B5-1748BDFBE4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773" b="15080"/>
          <a:stretch/>
        </p:blipFill>
        <p:spPr bwMode="auto">
          <a:xfrm>
            <a:off x="4131773" y="1158210"/>
            <a:ext cx="4886125" cy="4252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3948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40.1|48.3"/>
</p:tagLst>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{B423DA72-0186-044C-8D5A-EF6EF14FFE34}tf10001123</Template>
  <TotalTime>23928</TotalTime>
  <Words>8813</Words>
  <Application>Microsoft Macintosh PowerPoint</Application>
  <PresentationFormat>Widescreen</PresentationFormat>
  <Paragraphs>1208</Paragraphs>
  <Slides>96</Slides>
  <Notes>88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96</vt:i4>
      </vt:variant>
    </vt:vector>
  </HeadingPairs>
  <TitlesOfParts>
    <vt:vector size="104" baseType="lpstr">
      <vt:lpstr>Apple Braille</vt:lpstr>
      <vt:lpstr>Arial</vt:lpstr>
      <vt:lpstr>Calibri</vt:lpstr>
      <vt:lpstr>Calibri Light</vt:lpstr>
      <vt:lpstr>Cambria Math</vt:lpstr>
      <vt:lpstr>Georgia</vt:lpstr>
      <vt:lpstr>Lucida Console</vt:lpstr>
      <vt:lpstr>Office Theme</vt:lpstr>
      <vt:lpstr>A Novel Generalization between Spatial Judgments of 3D Space</vt:lpstr>
      <vt:lpstr>Depth Perception </vt:lpstr>
      <vt:lpstr>Image Complexity</vt:lpstr>
      <vt:lpstr>PowerPoint Presentation</vt:lpstr>
      <vt:lpstr>PowerPoint Presentation</vt:lpstr>
      <vt:lpstr>PowerPoint Presentation</vt:lpstr>
      <vt:lpstr>PowerPoint Presentation</vt:lpstr>
      <vt:lpstr>PowerPoint Presentation</vt:lpstr>
      <vt:lpstr>PowerPoint Presentation</vt:lpstr>
      <vt:lpstr>Time course of angular declination </vt:lpstr>
      <vt:lpstr>Spatial Information Processing in Pictured Scenes</vt:lpstr>
      <vt:lpstr>Spatial Information Processing in Pictured Scenes</vt:lpstr>
      <vt:lpstr>Spatial Information Processing in Pictured Scenes</vt:lpstr>
      <vt:lpstr>Stimuli: SUN-RGBD Database </vt:lpstr>
      <vt:lpstr>Stimulus Selection</vt:lpstr>
      <vt:lpstr>Focal Length</vt:lpstr>
      <vt:lpstr>Outline</vt:lpstr>
      <vt:lpstr>Verbal Judgement Task Design</vt:lpstr>
      <vt:lpstr>Counterbalancing</vt:lpstr>
      <vt:lpstr>Counterbalancing</vt:lpstr>
      <vt:lpstr>Counterbalancing</vt:lpstr>
      <vt:lpstr>Linear Model of Individual Stimuli </vt:lpstr>
      <vt:lpstr>PowerPoint Presentation</vt:lpstr>
      <vt:lpstr>Effect of Viewing Duration on Sensitivity </vt:lpstr>
      <vt:lpstr>Participant Depth Scale Variability</vt:lpstr>
      <vt:lpstr>PowerPoint Presentation</vt:lpstr>
      <vt:lpstr>Effect of Viewing Duration on Sensitivity </vt:lpstr>
      <vt:lpstr>Reliability of Verbal Estimates </vt:lpstr>
      <vt:lpstr>Outline</vt:lpstr>
      <vt:lpstr>Discrimination Task </vt:lpstr>
      <vt:lpstr>Discrimination Performance: Kinect coded Accuracy </vt:lpstr>
      <vt:lpstr>Discrimination Performance: Kinect coded Accuracy </vt:lpstr>
      <vt:lpstr>Discrimination Performance: Kinect coded Accuracy </vt:lpstr>
      <vt:lpstr>PowerPoint Presentation</vt:lpstr>
      <vt:lpstr>How predictable is discrimination performance from independent verbal judgments (Exp 1)? </vt:lpstr>
      <vt:lpstr>Discrimination Accuracy: VE Coded</vt:lpstr>
      <vt:lpstr>Discrimination Accuracy: VE Coded</vt:lpstr>
      <vt:lpstr>Discrimination Accuracy: VE Coded</vt:lpstr>
      <vt:lpstr>Effect of Duration on Discrimination Accuracy</vt:lpstr>
      <vt:lpstr>Discrimination RT: VE Coded</vt:lpstr>
      <vt:lpstr>Discrimination RT: VE Coded</vt:lpstr>
      <vt:lpstr>Discrimination RT: VE Coded</vt:lpstr>
      <vt:lpstr>Discrimination RT: VE Coded</vt:lpstr>
      <vt:lpstr>PowerPoint Presentation</vt:lpstr>
      <vt:lpstr>How generalizable are spatial judgments across task, duration, and outcome?</vt:lpstr>
      <vt:lpstr>Stimulus-Driven Task Generalization</vt:lpstr>
      <vt:lpstr>Stimulus-Driven Task Generalization</vt:lpstr>
      <vt:lpstr>Stimulus-Driven Task Generalization: Accuracy </vt:lpstr>
      <vt:lpstr>Stimulus-Driven Task Generalization </vt:lpstr>
      <vt:lpstr>Outline</vt:lpstr>
      <vt:lpstr>PowerPoint Presentation</vt:lpstr>
      <vt:lpstr>Kinect v2 Object Segmentation </vt:lpstr>
      <vt:lpstr>Kinect v2 Object Segmentation </vt:lpstr>
      <vt:lpstr>Calculating Real World Object Dimensions </vt:lpstr>
      <vt:lpstr>Surface Area</vt:lpstr>
      <vt:lpstr>Surface Area</vt:lpstr>
      <vt:lpstr>Ground Plane</vt:lpstr>
      <vt:lpstr>Clutter</vt:lpstr>
      <vt:lpstr>Familiar Size</vt:lpstr>
      <vt:lpstr>How far away is the hill behind the astronaut?</vt:lpstr>
      <vt:lpstr>Spatial perception in pictures is precise and systematically biased by features in pictured scenes</vt:lpstr>
      <vt:lpstr>Spatial perception in pictures is precise and systematically biased by features in pictured scenes</vt:lpstr>
      <vt:lpstr>Spatial perception in pictures is precise and systematically biased by features in pictured scenes</vt:lpstr>
      <vt:lpstr>PowerPoint Presentation</vt:lpstr>
      <vt:lpstr>Outline</vt:lpstr>
      <vt:lpstr>Role of gender: Z-scored</vt:lpstr>
      <vt:lpstr>Role of gender: Verbal Judgment (Exp 1)</vt:lpstr>
      <vt:lpstr>Role of Age</vt:lpstr>
      <vt:lpstr>Is there a difference in participant slopes based on age?</vt:lpstr>
      <vt:lpstr>Is there a difference in participant slopes based on age?</vt:lpstr>
      <vt:lpstr>Archive</vt:lpstr>
      <vt:lpstr>PowerPoint Presentation</vt:lpstr>
      <vt:lpstr>PowerPoint Presentation</vt:lpstr>
      <vt:lpstr>Surface Area: Pixel-wise calculation </vt:lpstr>
      <vt:lpstr>Surface Area: Pixel-wise calculation </vt:lpstr>
      <vt:lpstr>Surface Area: Pixel-wise calculation </vt:lpstr>
      <vt:lpstr>Surface Area: Pixel-wise calculation </vt:lpstr>
      <vt:lpstr>Ground Plane</vt:lpstr>
      <vt:lpstr>Ground Plane</vt:lpstr>
      <vt:lpstr>Clutter</vt:lpstr>
      <vt:lpstr>Clutter</vt:lpstr>
      <vt:lpstr>Familiar Size and Relative Size </vt:lpstr>
      <vt:lpstr>Volume of space</vt:lpstr>
      <vt:lpstr>Individual Image Accuracy</vt:lpstr>
      <vt:lpstr>Individual Image Accuracy</vt:lpstr>
      <vt:lpstr>Low and Stable Error Across Viewing Durations</vt:lpstr>
      <vt:lpstr>Conclusions and Next Steps</vt:lpstr>
      <vt:lpstr> A computer vision approach to extracting cues from real-world scenes </vt:lpstr>
      <vt:lpstr>PowerPoint Presentation</vt:lpstr>
      <vt:lpstr>PowerPoint Presentation</vt:lpstr>
      <vt:lpstr>PowerPoint Presentation</vt:lpstr>
      <vt:lpstr>PowerPoint Presentation</vt:lpstr>
      <vt:lpstr>PowerPoint Presentation</vt:lpstr>
      <vt:lpstr>How predictable is discrimination performance from independent verbal judgments (Exp 1)?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Data-Driven Approach to Quantifying Depth Perception in Real-World Scenes </dc:title>
  <dc:creator>Prachi S Mahableshwarkar</dc:creator>
  <cp:lastModifiedBy>Prachi S Mahableshwarkar</cp:lastModifiedBy>
  <cp:revision>611</cp:revision>
  <dcterms:created xsi:type="dcterms:W3CDTF">2020-04-30T18:34:58Z</dcterms:created>
  <dcterms:modified xsi:type="dcterms:W3CDTF">2022-10-14T19:31:18Z</dcterms:modified>
</cp:coreProperties>
</file>